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embeddedFontLst>
    <p:embeddedFont>
      <p:font typeface="Roboto Mono" pitchFamily="49"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p:cViewPr varScale="1">
        <p:scale>
          <a:sx n="156" d="100"/>
          <a:sy n="156" d="100"/>
        </p:scale>
        <p:origin x="80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1" name="Google Shape;6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5" name="Google Shape;155;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 name="Google Shape;167;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33640bc0d0a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 name="Google Shape;178;g33640bc0d0a_1_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 name="Google Shape;18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 name="Google Shape;199;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7" name="Google Shape;207;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 name="Google Shape;214;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2" name="Google Shape;7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8" name="Google Shape;23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3" name="Google Shape;253;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0" name="Google Shape;260;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4" name="Google Shape;324;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7" name="Google Shape;337;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7" name="Google Shape;347;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 name="Google Shape;8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 name="Google Shape;103;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 name="Google Shape;10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 name="Google Shape;12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 name="Google Shape;13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172" y="205067"/>
            <a:ext cx="8228700" cy="858600"/>
          </a:xfrm>
          <a:prstGeom prst="rect">
            <a:avLst/>
          </a:prstGeom>
          <a:noFill/>
          <a:ln>
            <a:noFill/>
          </a:ln>
        </p:spPr>
        <p:txBody>
          <a:bodyPr spcFirstLastPara="1" wrap="square" lIns="0" tIns="0" rIns="0" bIns="0" anchor="ctr"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52" name="Google Shape;52;p13"/>
          <p:cNvSpPr txBox="1">
            <a:spLocks noGrp="1"/>
          </p:cNvSpPr>
          <p:nvPr>
            <p:ph type="body" idx="1"/>
          </p:nvPr>
        </p:nvSpPr>
        <p:spPr>
          <a:xfrm>
            <a:off x="457172" y="1203299"/>
            <a:ext cx="8228700" cy="2982600"/>
          </a:xfrm>
          <a:prstGeom prst="rect">
            <a:avLst/>
          </a:prstGeom>
          <a:noFill/>
          <a:ln>
            <a:noFill/>
          </a:ln>
        </p:spPr>
        <p:txBody>
          <a:bodyPr spcFirstLastPara="1" wrap="square" lIns="0" tIns="0" rIns="0" bIns="0" anchor="t" anchorCtr="0">
            <a:normAutofit/>
          </a:bodyPr>
          <a:lstStyle>
            <a:lvl1pPr marL="457200" lvl="0" indent="-228600" algn="l">
              <a:lnSpc>
                <a:spcPct val="115000"/>
              </a:lnSpc>
              <a:spcBef>
                <a:spcPts val="0"/>
              </a:spcBef>
              <a:spcAft>
                <a:spcPts val="0"/>
              </a:spcAft>
              <a:buSzPts val="1800"/>
              <a:buNone/>
              <a:defRPr/>
            </a:lvl1pPr>
            <a:lvl2pPr marL="914400" lvl="1" indent="-228600" algn="l">
              <a:lnSpc>
                <a:spcPct val="115000"/>
              </a:lnSpc>
              <a:spcBef>
                <a:spcPts val="0"/>
              </a:spcBef>
              <a:spcAft>
                <a:spcPts val="0"/>
              </a:spcAft>
              <a:buSzPts val="1400"/>
              <a:buNone/>
              <a:defRPr/>
            </a:lvl2pPr>
            <a:lvl3pPr marL="1371600" lvl="2" indent="-228600" algn="l">
              <a:lnSpc>
                <a:spcPct val="115000"/>
              </a:lnSpc>
              <a:spcBef>
                <a:spcPts val="0"/>
              </a:spcBef>
              <a:spcAft>
                <a:spcPts val="0"/>
              </a:spcAft>
              <a:buSzPts val="1400"/>
              <a:buNone/>
              <a:defRPr/>
            </a:lvl3pPr>
            <a:lvl4pPr marL="1828800" lvl="3" indent="-228600" algn="l">
              <a:lnSpc>
                <a:spcPct val="115000"/>
              </a:lnSpc>
              <a:spcBef>
                <a:spcPts val="0"/>
              </a:spcBef>
              <a:spcAft>
                <a:spcPts val="0"/>
              </a:spcAft>
              <a:buSzPts val="1400"/>
              <a:buNone/>
              <a:defRPr/>
            </a:lvl4pPr>
            <a:lvl5pPr marL="2286000" lvl="4" indent="-228600" algn="l">
              <a:lnSpc>
                <a:spcPct val="115000"/>
              </a:lnSpc>
              <a:spcBef>
                <a:spcPts val="0"/>
              </a:spcBef>
              <a:spcAft>
                <a:spcPts val="0"/>
              </a:spcAft>
              <a:buSzPts val="1400"/>
              <a:buNone/>
              <a:defRPr/>
            </a:lvl5pPr>
            <a:lvl6pPr marL="2743200" lvl="5" indent="-228600" algn="l">
              <a:lnSpc>
                <a:spcPct val="115000"/>
              </a:lnSpc>
              <a:spcBef>
                <a:spcPts val="0"/>
              </a:spcBef>
              <a:spcAft>
                <a:spcPts val="0"/>
              </a:spcAft>
              <a:buSzPts val="1400"/>
              <a:buNone/>
              <a:defRPr/>
            </a:lvl6pPr>
            <a:lvl7pPr marL="3200400" lvl="6" indent="-228600" algn="l">
              <a:lnSpc>
                <a:spcPct val="115000"/>
              </a:lnSpc>
              <a:spcBef>
                <a:spcPts val="0"/>
              </a:spcBef>
              <a:spcAft>
                <a:spcPts val="0"/>
              </a:spcAft>
              <a:buSzPts val="1400"/>
              <a:buNone/>
              <a:defRPr/>
            </a:lvl7pPr>
            <a:lvl8pPr marL="3657600" lvl="7" indent="-228600" algn="l">
              <a:lnSpc>
                <a:spcPct val="115000"/>
              </a:lnSpc>
              <a:spcBef>
                <a:spcPts val="0"/>
              </a:spcBef>
              <a:spcAft>
                <a:spcPts val="0"/>
              </a:spcAft>
              <a:buSzPts val="1400"/>
              <a:buNone/>
              <a:defRPr/>
            </a:lvl8pPr>
            <a:lvl9pPr marL="4114800" lvl="8" indent="-228600" algn="l">
              <a:lnSpc>
                <a:spcPct val="115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p:cSld name="SECTION_HEADER_1">
    <p:spTree>
      <p:nvGrpSpPr>
        <p:cNvPr id="1" name="Shape 53"/>
        <p:cNvGrpSpPr/>
        <p:nvPr/>
      </p:nvGrpSpPr>
      <p:grpSpPr>
        <a:xfrm>
          <a:off x="0" y="0"/>
          <a:ext cx="0" cy="0"/>
          <a:chOff x="0" y="0"/>
          <a:chExt cx="0" cy="0"/>
        </a:xfrm>
      </p:grpSpPr>
      <p:sp>
        <p:nvSpPr>
          <p:cNvPr id="54" name="Google Shape;54;p14"/>
          <p:cNvSpPr txBox="1">
            <a:spLocks noGrp="1"/>
          </p:cNvSpPr>
          <p:nvPr>
            <p:ph type="title"/>
          </p:nvPr>
        </p:nvSpPr>
        <p:spPr>
          <a:xfrm>
            <a:off x="623888" y="1282303"/>
            <a:ext cx="7886700" cy="2139600"/>
          </a:xfrm>
          <a:prstGeom prst="rect">
            <a:avLst/>
          </a:prstGeom>
          <a:noFill/>
          <a:ln>
            <a:noFill/>
          </a:ln>
        </p:spPr>
        <p:txBody>
          <a:bodyPr spcFirstLastPara="1" wrap="square" lIns="68575" tIns="68575" rIns="68575" bIns="68575" anchor="b" anchorCtr="0">
            <a:noAutofit/>
          </a:bodyPr>
          <a:lstStyle>
            <a:lvl1pPr marR="0" lvl="0" algn="l">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a:endParaRPr/>
          </a:p>
        </p:txBody>
      </p:sp>
      <p:sp>
        <p:nvSpPr>
          <p:cNvPr id="55" name="Google Shape;55;p14"/>
          <p:cNvSpPr txBox="1">
            <a:spLocks noGrp="1"/>
          </p:cNvSpPr>
          <p:nvPr>
            <p:ph type="body" idx="1"/>
          </p:nvPr>
        </p:nvSpPr>
        <p:spPr>
          <a:xfrm>
            <a:off x="623888" y="3442097"/>
            <a:ext cx="7886700" cy="1125300"/>
          </a:xfrm>
          <a:prstGeom prst="rect">
            <a:avLst/>
          </a:prstGeom>
          <a:noFill/>
          <a:ln>
            <a:noFill/>
          </a:ln>
        </p:spPr>
        <p:txBody>
          <a:bodyPr spcFirstLastPara="1" wrap="square" lIns="68575" tIns="68575" rIns="68575" bIns="68575" anchor="t" anchorCtr="0">
            <a:noAutofit/>
          </a:bodyPr>
          <a:lstStyle>
            <a:lvl1pPr marL="457200" marR="0" lvl="0" indent="-228600" algn="l">
              <a:lnSpc>
                <a:spcPct val="90000"/>
              </a:lnSpc>
              <a:spcBef>
                <a:spcPts val="8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1pPr>
            <a:lvl2pPr marL="914400" marR="0" lvl="1" indent="-228600" algn="l">
              <a:lnSpc>
                <a:spcPct val="90000"/>
              </a:lnSpc>
              <a:spcBef>
                <a:spcPts val="400"/>
              </a:spcBef>
              <a:spcAft>
                <a:spcPts val="0"/>
              </a:spcAft>
              <a:buClr>
                <a:srgbClr val="888888"/>
              </a:buClr>
              <a:buSzPts val="1500"/>
              <a:buFont typeface="Arial"/>
              <a:buNone/>
              <a:defRPr sz="1500" b="0" i="0" u="none" strike="noStrike" cap="none">
                <a:solidFill>
                  <a:srgbClr val="888888"/>
                </a:solidFill>
                <a:latin typeface="Calibri"/>
                <a:ea typeface="Calibri"/>
                <a:cs typeface="Calibri"/>
                <a:sym typeface="Calibri"/>
              </a:defRPr>
            </a:lvl2pPr>
            <a:lvl3pPr marL="1371600" marR="0" lvl="2" indent="-228600" algn="l">
              <a:lnSpc>
                <a:spcPct val="90000"/>
              </a:lnSpc>
              <a:spcBef>
                <a:spcPts val="40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3pPr>
            <a:lvl4pPr marL="1828800" marR="0" lvl="3" indent="-228600" algn="l">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4pPr>
            <a:lvl5pPr marL="2286000" marR="0" lvl="4" indent="-228600" algn="l">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5pPr>
            <a:lvl6pPr marL="2743200" marR="0" lvl="5" indent="-228600" algn="l">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6pPr>
            <a:lvl7pPr marL="3200400" marR="0" lvl="6" indent="-228600" algn="l">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7pPr>
            <a:lvl8pPr marL="3657600" marR="0" lvl="7" indent="-228600" algn="l">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8pPr>
            <a:lvl9pPr marL="4114800" marR="0" lvl="8" indent="-228600" algn="l">
              <a:lnSpc>
                <a:spcPct val="90000"/>
              </a:lnSpc>
              <a:spcBef>
                <a:spcPts val="400"/>
              </a:spcBef>
              <a:spcAft>
                <a:spcPts val="0"/>
              </a:spcAft>
              <a:buClr>
                <a:srgbClr val="888888"/>
              </a:buClr>
              <a:buSzPts val="1200"/>
              <a:buFont typeface="Arial"/>
              <a:buNone/>
              <a:defRPr sz="1200" b="0" i="0" u="none" strike="noStrike" cap="none">
                <a:solidFill>
                  <a:srgbClr val="888888"/>
                </a:solidFill>
                <a:latin typeface="Calibri"/>
                <a:ea typeface="Calibri"/>
                <a:cs typeface="Calibri"/>
                <a:sym typeface="Calibri"/>
              </a:defRPr>
            </a:lvl9pPr>
          </a:lstStyle>
          <a:p>
            <a:endParaRPr/>
          </a:p>
        </p:txBody>
      </p:sp>
      <p:sp>
        <p:nvSpPr>
          <p:cNvPr id="56" name="Google Shape;56;p14"/>
          <p:cNvSpPr txBox="1">
            <a:spLocks noGrp="1"/>
          </p:cNvSpPr>
          <p:nvPr>
            <p:ph type="dt" idx="10"/>
          </p:nvPr>
        </p:nvSpPr>
        <p:spPr>
          <a:xfrm>
            <a:off x="628650" y="4767263"/>
            <a:ext cx="2057400" cy="273900"/>
          </a:xfrm>
          <a:prstGeom prst="rect">
            <a:avLst/>
          </a:prstGeom>
          <a:noFill/>
          <a:ln>
            <a:noFill/>
          </a:ln>
        </p:spPr>
        <p:txBody>
          <a:bodyPr spcFirstLastPara="1" wrap="square" lIns="68575" tIns="68575" rIns="68575" bIns="68575" anchor="ctr" anchorCtr="0">
            <a:noAutofit/>
          </a:bodyPr>
          <a:lstStyle>
            <a:lvl1pPr marR="0" lvl="0" algn="l"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57" name="Google Shape;57;p14"/>
          <p:cNvSpPr txBox="1">
            <a:spLocks noGrp="1"/>
          </p:cNvSpPr>
          <p:nvPr>
            <p:ph type="ftr" idx="11"/>
          </p:nvPr>
        </p:nvSpPr>
        <p:spPr>
          <a:xfrm>
            <a:off x="3028950" y="4767263"/>
            <a:ext cx="3086100" cy="273900"/>
          </a:xfrm>
          <a:prstGeom prst="rect">
            <a:avLst/>
          </a:prstGeom>
          <a:noFill/>
          <a:ln>
            <a:noFill/>
          </a:ln>
        </p:spPr>
        <p:txBody>
          <a:bodyPr spcFirstLastPara="1" wrap="square" lIns="68575" tIns="68575" rIns="68575" bIns="68575" anchor="ctr" anchorCtr="0">
            <a:noAutofit/>
          </a:bodyPr>
          <a:lstStyle>
            <a:lvl1pPr marR="0" lvl="0" algn="ctr" rtl="0">
              <a:lnSpc>
                <a:spcPct val="100000"/>
              </a:lnSpc>
              <a:spcBef>
                <a:spcPts val="0"/>
              </a:spcBef>
              <a:spcAft>
                <a:spcPts val="0"/>
              </a:spcAft>
              <a:buClr>
                <a:srgbClr val="000000"/>
              </a:buClr>
              <a:buSzPts val="11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100"/>
              <a:buFont typeface="Arial"/>
              <a:buNone/>
              <a:defRPr sz="1400" b="0" i="0" u="none" strike="noStrike" cap="none">
                <a:solidFill>
                  <a:schemeClr val="dk1"/>
                </a:solidFill>
                <a:latin typeface="Calibri"/>
                <a:ea typeface="Calibri"/>
                <a:cs typeface="Calibri"/>
                <a:sym typeface="Calibri"/>
              </a:defRPr>
            </a:lvl9pPr>
          </a:lstStyle>
          <a:p>
            <a:endParaRPr/>
          </a:p>
        </p:txBody>
      </p:sp>
      <p:sp>
        <p:nvSpPr>
          <p:cNvPr id="58" name="Google Shape;58;p14"/>
          <p:cNvSpPr txBox="1">
            <a:spLocks noGrp="1"/>
          </p:cNvSpPr>
          <p:nvPr>
            <p:ph type="sldNum" idx="12"/>
          </p:nvPr>
        </p:nvSpPr>
        <p:spPr>
          <a:xfrm>
            <a:off x="64579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900"/>
              <a:buFont typeface="Arial"/>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metaphysic.ai"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hyperlink" Target="https://arxiv.org/abs/2505.01980" TargetMode="External"/><Relationship Id="rId7" Type="http://schemas.openxmlformats.org/officeDocument/2006/relationships/hyperlink" Target="https://github.com/shyamsaktawat/OpenAlpha_Evolve"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6.jpeg"/><Relationship Id="rId5" Type="http://schemas.openxmlformats.org/officeDocument/2006/relationships/hyperlink" Target="https://huggingface.co/papers/2505.09568" TargetMode="External"/><Relationship Id="rId10" Type="http://schemas.openxmlformats.org/officeDocument/2006/relationships/image" Target="../media/image19.png"/><Relationship Id="rId4" Type="http://schemas.openxmlformats.org/officeDocument/2006/relationships/hyperlink" Target="https://research.google/blog/making-complex-text-understandable-minimally-lossy-text-simplification-with-gemini/" TargetMode="External"/><Relationship Id="rId9"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hyperlink" Target="https://www.youtube.com/watch?v=W09bIpc_3ms" TargetMode="External"/><Relationship Id="rId3" Type="http://schemas.openxmlformats.org/officeDocument/2006/relationships/hyperlink" Target="https://github.com/jlowin/fastmcp" TargetMode="External"/><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https://github.com/microsoft/magentic-ui" TargetMode="External"/><Relationship Id="rId11" Type="http://schemas.openxmlformats.org/officeDocument/2006/relationships/image" Target="../media/image22.png"/><Relationship Id="rId5" Type="http://schemas.openxmlformats.org/officeDocument/2006/relationships/hyperlink" Target="http://server.py" TargetMode="External"/><Relationship Id="rId10" Type="http://schemas.openxmlformats.org/officeDocument/2006/relationships/image" Target="../media/image21.jpeg"/><Relationship Id="rId4" Type="http://schemas.openxmlformats.org/officeDocument/2006/relationships/hyperlink" Target="https://gofastmcp.com/getting-started/" TargetMode="External"/><Relationship Id="rId9" Type="http://schemas.openxmlformats.org/officeDocument/2006/relationships/hyperlink" Target="https://openai.com/sam-and-jony/" TargetMode="External"/></Relationships>
</file>

<file path=ppt/slides/_rels/slide12.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hyperlink" Target="https://sanalabs.com/agent-platform-overview" TargetMode="External"/><Relationship Id="rId7" Type="http://schemas.openxmlformats.org/officeDocument/2006/relationships/hyperlink" Target="https://x.com/mervenoyann/status/1925218434964472067"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hyperlink" Target="https://www.shopify.com/blog/expanding-your-ai-horizons-summer-edition-25" TargetMode="Externa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hyperlink" Target="https://vercel.com"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hyperlink" Target="https://techcrunch.com/2025/05/22/vercel-debuts-an-ai-model-optimized-for-web-development/"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unionrayo.com/en/amazon-vulcan-robot-sense-touch/"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3" Type="http://schemas.openxmlformats.org/officeDocument/2006/relationships/hyperlink" Target="https://skooloflife.medium.com/99-of-ai-startups-will-be-dead-by-2026-heres-why-bfc974edd968"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agents.md"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hyperlink" Target="https://www.youtube.com/watch?v=utujQfglbk8" TargetMode="External"/><Relationship Id="rId4" Type="http://schemas.openxmlformats.org/officeDocument/2006/relationships/hyperlink" Target="https://openai.com/index/introducing-codex/"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hyperlink" Target="https://arxiv.org/abs/2505.10527" TargetMode="External"/><Relationship Id="rId7" Type="http://schemas.openxmlformats.org/officeDocument/2006/relationships/hyperlink" Target="https://arxiv.org/abs/2505.11475"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hyperlink" Target="https://www.youtube.com/watch?v=JNNhXzwokZY" TargetMode="External"/><Relationship Id="rId5" Type="http://schemas.openxmlformats.org/officeDocument/2006/relationships/hyperlink" Target="https://huggingface.co/Qwen/WorldPM-72B" TargetMode="External"/><Relationship Id="rId4" Type="http://schemas.openxmlformats.org/officeDocument/2006/relationships/hyperlink" Target="https://github.com/QwenLM/WorldPM"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hyperlink" Target="https://metaphysic.ai" TargetMode="External"/><Relationship Id="rId7" Type="http://schemas.openxmlformats.org/officeDocument/2006/relationships/hyperlink" Target="https://education.cosmosmagazine.com/cosmos-magazine-how-do-you-stage-a-holographic-concert-article/"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2.png"/><Relationship Id="rId11" Type="http://schemas.openxmlformats.org/officeDocument/2006/relationships/image" Target="../media/image36.jpeg"/><Relationship Id="rId5" Type="http://schemas.openxmlformats.org/officeDocument/2006/relationships/image" Target="../media/image31.png"/><Relationship Id="rId10" Type="http://schemas.openxmlformats.org/officeDocument/2006/relationships/image" Target="../media/image35.png"/><Relationship Id="rId4" Type="http://schemas.openxmlformats.org/officeDocument/2006/relationships/image" Target="../media/image30.jpeg"/><Relationship Id="rId9" Type="http://schemas.openxmlformats.org/officeDocument/2006/relationships/image" Target="../media/image34.jpeg"/></Relationships>
</file>

<file path=ppt/slides/_rels/slide19.xml.rels><?xml version="1.0" encoding="UTF-8" standalone="yes"?>
<Relationships xmlns="http://schemas.openxmlformats.org/package/2006/relationships"><Relationship Id="rId3" Type="http://schemas.openxmlformats.org/officeDocument/2006/relationships/hyperlink" Target="https://metaphysic.ai"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8.jpe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8" Type="http://schemas.openxmlformats.org/officeDocument/2006/relationships/hyperlink" Target="https://www.youtube.com/watch?v=KL6-ooBiZdQ" TargetMode="External"/><Relationship Id="rId13" Type="http://schemas.openxmlformats.org/officeDocument/2006/relationships/hyperlink" Target="https://economictimes.indiatimes.com/news/international/us/anthropic-launches-claude-opus-4-features-include-7-hour-memory-amnesia-fixes-is-it-better-than-openais-gpt-4-1/articleshow/121346350.cms" TargetMode="External"/><Relationship Id="rId3" Type="http://schemas.openxmlformats.org/officeDocument/2006/relationships/hyperlink" Target="https://www.anthropic.com/news/claude-4" TargetMode="External"/><Relationship Id="rId7" Type="http://schemas.openxmlformats.org/officeDocument/2006/relationships/hyperlink" Target="https://www.youtube.com/watch?v=1PHYY97MEV8" TargetMode="External"/><Relationship Id="rId12"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www.youtube.com/watch?v=oqUclC3gqKs" TargetMode="External"/><Relationship Id="rId11" Type="http://schemas.openxmlformats.org/officeDocument/2006/relationships/hyperlink" Target="https://www.tomsguide.com/ai/i-tested-gemini-2-5-pro-vs-claude-4-sonnet-with-the-same-7-prompts-heres-who-came-out-on-top" TargetMode="External"/><Relationship Id="rId5" Type="http://schemas.openxmlformats.org/officeDocument/2006/relationships/image" Target="../media/image1.png"/><Relationship Id="rId10" Type="http://schemas.openxmlformats.org/officeDocument/2006/relationships/hyperlink" Target="https://www.youtube.com/watch?v=SqvDaSNYoCY" TargetMode="External"/><Relationship Id="rId4" Type="http://schemas.openxmlformats.org/officeDocument/2006/relationships/hyperlink" Target="https://docs.anthropic.com/en/docs/about-claude/models/migrating-to-claude-4" TargetMode="External"/><Relationship Id="rId9" Type="http://schemas.openxmlformats.org/officeDocument/2006/relationships/hyperlink" Target="https://www.youtube.com/watch?v=02oa4Df8b9s" TargetMode="External"/><Relationship Id="rId14" Type="http://schemas.openxmlformats.org/officeDocument/2006/relationships/hyperlink" Target="https://arstechnica.com/ai/2025/05/anthropic-calls-new-claude-4-worlds-best-ai-coding-model/"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arxiv.org/abs/2503.22746" TargetMode="External"/><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3" Type="http://schemas.openxmlformats.org/officeDocument/2006/relationships/hyperlink" Target="https://arxiv.org/abs/2505.10862"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41.jpeg"/><Relationship Id="rId5" Type="http://schemas.openxmlformats.org/officeDocument/2006/relationships/image" Target="../media/image40.png"/><Relationship Id="rId4" Type="http://schemas.openxmlformats.org/officeDocument/2006/relationships/hyperlink" Target="https://www.unite.ai/ais-struggle-to-read-analogue-clocks-may-have-deeper-significance/" TargetMode="External"/></Relationships>
</file>

<file path=ppt/slides/_rels/slide22.xml.rels><?xml version="1.0" encoding="UTF-8" standalone="yes"?>
<Relationships xmlns="http://schemas.openxmlformats.org/package/2006/relationships"><Relationship Id="rId3" Type="http://schemas.openxmlformats.org/officeDocument/2006/relationships/hyperlink" Target="https://www.youtube.com/watch?v=jSw7DIFQMH0&amp;t=159s" TargetMode="External"/><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8" Type="http://schemas.openxmlformats.org/officeDocument/2006/relationships/hyperlink" Target="https://web.lmarena.ai/leaderboard" TargetMode="External"/><Relationship Id="rId13" Type="http://schemas.openxmlformats.org/officeDocument/2006/relationships/hyperlink" Target="https://www.vellum.ai/llm-leaderboard" TargetMode="External"/><Relationship Id="rId3" Type="http://schemas.openxmlformats.org/officeDocument/2006/relationships/hyperlink" Target="https://en.wikipedia.org/wiki/Elo_rating_system" TargetMode="External"/><Relationship Id="rId7" Type="http://schemas.openxmlformats.org/officeDocument/2006/relationships/hyperlink" Target="https://beta.lmarena.ai" TargetMode="External"/><Relationship Id="rId12" Type="http://schemas.openxmlformats.org/officeDocument/2006/relationships/hyperlink" Target="https://huggingface.co/open-llm-leaderboard" TargetMode="External"/><Relationship Id="rId2" Type="http://schemas.openxmlformats.org/officeDocument/2006/relationships/notesSlide" Target="../notesSlides/notesSlide23.xml"/><Relationship Id="rId16" Type="http://schemas.openxmlformats.org/officeDocument/2006/relationships/image" Target="../media/image44.png"/><Relationship Id="rId1" Type="http://schemas.openxmlformats.org/officeDocument/2006/relationships/slideLayout" Target="../slideLayouts/slideLayout1.xml"/><Relationship Id="rId6" Type="http://schemas.openxmlformats.org/officeDocument/2006/relationships/hyperlink" Target="https://openlm.ai/chatbot-arena/" TargetMode="External"/><Relationship Id="rId11" Type="http://schemas.openxmlformats.org/officeDocument/2006/relationships/hyperlink" Target="https://artificialanalysis.ai/leaderboards/models" TargetMode="External"/><Relationship Id="rId5" Type="http://schemas.openxmlformats.org/officeDocument/2006/relationships/hyperlink" Target="https://lmarena.ai/?leaderboard" TargetMode="External"/><Relationship Id="rId15" Type="http://schemas.openxmlformats.org/officeDocument/2006/relationships/image" Target="../media/image43.png"/><Relationship Id="rId10" Type="http://schemas.openxmlformats.org/officeDocument/2006/relationships/hyperlink" Target="https://www.stack-ai.com/llm-leaderboard" TargetMode="External"/><Relationship Id="rId4" Type="http://schemas.openxmlformats.org/officeDocument/2006/relationships/hyperlink" Target="https://chat.lmsys.org/?leaderboard" TargetMode="External"/><Relationship Id="rId9" Type="http://schemas.openxmlformats.org/officeDocument/2006/relationships/hyperlink" Target="https://llmworld.net/llm_leaderboards/" TargetMode="External"/><Relationship Id="rId14" Type="http://schemas.openxmlformats.org/officeDocument/2006/relationships/hyperlink" Target="https://virtualizationreview.com/articles/2025/04/29/ais-heavy-hitters-best-models-for-every-task.aspx"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layoffs.fyi" TargetMode="External"/><Relationship Id="rId7"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hyperlink" Target="https://eais.ai" TargetMode="External"/><Relationship Id="rId4" Type="http://schemas.openxmlformats.org/officeDocument/2006/relationships/image" Target="../media/image5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www.youtube.com/watch?v=LxvErFkBXPk" TargetMode="External"/><Relationship Id="rId7"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hyperlink" Target="https://www.youtube.com/watch?v=NLjnOsP_q1U" TargetMode="External"/><Relationship Id="rId5" Type="http://schemas.openxmlformats.org/officeDocument/2006/relationships/hyperlink" Target="https://www.youtube.com/watch?v=Yzj7SW6sslA" TargetMode="External"/><Relationship Id="rId4" Type="http://schemas.openxmlformats.org/officeDocument/2006/relationships/hyperlink" Target="https://huggingface.co/google/gemma-3n-E4B-it-litert-preview" TargetMode="External"/><Relationship Id="rId9" Type="http://schemas.openxmlformats.org/officeDocument/2006/relationships/image" Target="../media/image5.jpeg"/></Relationships>
</file>

<file path=ppt/slides/_rels/slide4.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hyperlink" Target="https://news.microsoft.com/source/features/company-news/introducing-nlweb-bringing-conversational-interfaces-directly-to-the-web/" TargetMode="External"/><Relationship Id="rId7" Type="http://schemas.openxmlformats.org/officeDocument/2006/relationships/hyperlink" Target="https://github.com/copilot-extensions/github-models-extension"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www.youtube.com/watch?v=NIgrGqmoeHs" TargetMode="External"/><Relationship Id="rId5" Type="http://schemas.openxmlformats.org/officeDocument/2006/relationships/hyperlink" Target="https://github.com/features/copilot" TargetMode="External"/><Relationship Id="rId10" Type="http://schemas.openxmlformats.org/officeDocument/2006/relationships/image" Target="../media/image8.png"/><Relationship Id="rId4" Type="http://schemas.openxmlformats.org/officeDocument/2006/relationships/hyperlink" Target="https://azure.microsoft.com/en-us/blog/transforming-rd-with-agentic-ai-introducing-microsoft-discovery/" TargetMode="External"/><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lev-selector/videos"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hyperlink" Target="https://www.youtube.com/watch?v=bYF76aV0XUw"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arxiv.org/abs/2410.21271" TargetMode="External"/><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you.com" TargetMode="External"/><Relationship Id="rId5" Type="http://schemas.openxmlformats.org/officeDocument/2006/relationships/image" Target="../media/image14.jpeg"/><Relationship Id="rId4" Type="http://schemas.openxmlformats.org/officeDocument/2006/relationships/hyperlink" Target="https://towardsdatascience.com/boost-2-bit-llm-accuracy-with-eora/"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5"/>
          <p:cNvSpPr txBox="1"/>
          <p:nvPr/>
        </p:nvSpPr>
        <p:spPr>
          <a:xfrm>
            <a:off x="78651" y="1058731"/>
            <a:ext cx="4420200" cy="27276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228600" marR="0" lvl="0" indent="-215900" algn="l" rtl="0">
              <a:lnSpc>
                <a:spcPct val="100000"/>
              </a:lnSpc>
              <a:spcBef>
                <a:spcPts val="0"/>
              </a:spcBef>
              <a:spcAft>
                <a:spcPts val="0"/>
              </a:spcAft>
              <a:buClr>
                <a:srgbClr val="3C78D8"/>
              </a:buClr>
              <a:buSzPts val="1600"/>
              <a:buFont typeface="Calibri"/>
              <a:buChar char="●"/>
            </a:pPr>
            <a:r>
              <a:rPr lang="en" sz="1600" b="1" i="0" u="none" strike="noStrike" cap="none">
                <a:solidFill>
                  <a:srgbClr val="FF0000"/>
                </a:solidFill>
                <a:latin typeface="Calibri"/>
                <a:ea typeface="Calibri"/>
                <a:cs typeface="Calibri"/>
                <a:sym typeface="Calibri"/>
              </a:rPr>
              <a:t>Claude 4</a:t>
            </a:r>
            <a:endParaRPr sz="1600" b="1" i="0" u="none" strike="noStrike" cap="none">
              <a:solidFill>
                <a:srgbClr val="FF0000"/>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i="0" u="none" strike="noStrike" cap="none">
                <a:solidFill>
                  <a:srgbClr val="FF0000"/>
                </a:solidFill>
                <a:latin typeface="Calibri"/>
                <a:ea typeface="Calibri"/>
                <a:cs typeface="Calibri"/>
                <a:sym typeface="Calibri"/>
              </a:rPr>
              <a:t>Google I/O 2025</a:t>
            </a:r>
            <a:endParaRPr sz="1600" b="1" i="0" u="none" strike="noStrike" cap="none">
              <a:solidFill>
                <a:srgbClr val="FF0000"/>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i="0" u="none" strike="noStrike" cap="none">
                <a:solidFill>
                  <a:srgbClr val="FF0000"/>
                </a:solidFill>
                <a:latin typeface="Calibri"/>
                <a:ea typeface="Calibri"/>
                <a:cs typeface="Calibri"/>
                <a:sym typeface="Calibri"/>
              </a:rPr>
              <a:t>Microsoft Build 2025</a:t>
            </a:r>
            <a:endParaRPr sz="1600" b="1" i="0" u="none" strike="noStrike" cap="none">
              <a:solidFill>
                <a:srgbClr val="FF0000"/>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i="0" u="none" strike="noStrike" cap="none">
                <a:solidFill>
                  <a:srgbClr val="FF0000"/>
                </a:solidFill>
                <a:latin typeface="Calibri"/>
                <a:ea typeface="Calibri"/>
                <a:cs typeface="Calibri"/>
                <a:sym typeface="Calibri"/>
              </a:rPr>
              <a:t>Computex 2025 - in Taiwan</a:t>
            </a:r>
            <a:endParaRPr sz="1600" b="1" i="0" u="none" strike="noStrike" cap="none">
              <a:solidFill>
                <a:srgbClr val="FF0000"/>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i="0" u="none" strike="noStrike" cap="none">
                <a:solidFill>
                  <a:srgbClr val="3C78D8"/>
                </a:solidFill>
                <a:latin typeface="Calibri"/>
                <a:ea typeface="Calibri"/>
                <a:cs typeface="Calibri"/>
                <a:sym typeface="Calibri"/>
              </a:rPr>
              <a:t>Mistral Devstral Agentic Coding</a:t>
            </a:r>
            <a:endParaRPr sz="1600" b="1" i="0" u="none" strike="noStrike" cap="none">
              <a:solidFill>
                <a:srgbClr val="3C78D8"/>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i="0" u="none" strike="noStrike" cap="none">
                <a:solidFill>
                  <a:srgbClr val="3C78D8"/>
                </a:solidFill>
                <a:latin typeface="Calibri"/>
                <a:ea typeface="Calibri"/>
                <a:cs typeface="Calibri"/>
                <a:sym typeface="Calibri"/>
              </a:rPr>
              <a:t>Nvidia EoRA - improve compressed models</a:t>
            </a:r>
            <a:endParaRPr sz="1600" b="1" i="0" u="none" strike="noStrike" cap="none">
              <a:solidFill>
                <a:srgbClr val="3C78D8"/>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i="0" u="none" strike="noStrike" cap="none">
                <a:solidFill>
                  <a:srgbClr val="3C78D8"/>
                </a:solidFill>
                <a:latin typeface="Calibri"/>
                <a:ea typeface="Calibri"/>
                <a:cs typeface="Calibri"/>
                <a:sym typeface="Calibri"/>
              </a:rPr>
              <a:t>ARI = Advanced Research &amp; Insights</a:t>
            </a:r>
            <a:endParaRPr sz="1600" b="1" i="0" u="none" strike="noStrike" cap="none">
              <a:solidFill>
                <a:srgbClr val="3C78D8"/>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i="0" u="none" strike="noStrike" cap="none">
                <a:solidFill>
                  <a:srgbClr val="3C78D8"/>
                </a:solidFill>
                <a:latin typeface="Calibri"/>
                <a:ea typeface="Calibri"/>
                <a:cs typeface="Calibri"/>
                <a:sym typeface="Calibri"/>
              </a:rPr>
              <a:t>Gemini Simplifies Text</a:t>
            </a:r>
            <a:endParaRPr sz="1600" b="1" i="0" u="none" strike="noStrike" cap="none">
              <a:solidFill>
                <a:srgbClr val="3C78D8"/>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i="0" u="none" strike="noStrike" cap="none">
                <a:solidFill>
                  <a:srgbClr val="3C78D8"/>
                </a:solidFill>
                <a:latin typeface="Calibri"/>
                <a:ea typeface="Calibri"/>
                <a:cs typeface="Calibri"/>
                <a:sym typeface="Calibri"/>
              </a:rPr>
              <a:t>BLIP3-o models generate CLIP image features</a:t>
            </a:r>
            <a:endParaRPr sz="1600" b="1" i="0" u="none" strike="noStrike" cap="none">
              <a:solidFill>
                <a:srgbClr val="3C78D8"/>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i="0" u="none" strike="noStrike" cap="none">
                <a:solidFill>
                  <a:srgbClr val="3C78D8"/>
                </a:solidFill>
                <a:latin typeface="Calibri"/>
                <a:ea typeface="Calibri"/>
                <a:cs typeface="Calibri"/>
                <a:sym typeface="Calibri"/>
              </a:rPr>
              <a:t>OpenAlpha_Evolve</a:t>
            </a:r>
            <a:endParaRPr sz="1600" b="1" i="0" u="none" strike="noStrike" cap="none">
              <a:solidFill>
                <a:srgbClr val="3C78D8"/>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i="0" u="none" strike="noStrike" cap="none">
                <a:solidFill>
                  <a:srgbClr val="3C78D8"/>
                </a:solidFill>
                <a:latin typeface="Calibri"/>
                <a:ea typeface="Calibri"/>
                <a:cs typeface="Calibri"/>
                <a:sym typeface="Calibri"/>
              </a:rPr>
              <a:t>Workday Launches 7 New AI Agents</a:t>
            </a:r>
            <a:endParaRPr sz="1600" b="1" i="0" u="none" strike="noStrike" cap="none">
              <a:solidFill>
                <a:srgbClr val="3C78D8"/>
              </a:solidFill>
              <a:latin typeface="Calibri"/>
              <a:ea typeface="Calibri"/>
              <a:cs typeface="Calibri"/>
              <a:sym typeface="Calibri"/>
            </a:endParaRPr>
          </a:p>
        </p:txBody>
      </p:sp>
      <p:sp>
        <p:nvSpPr>
          <p:cNvPr id="64" name="Google Shape;64;p15"/>
          <p:cNvSpPr txBox="1"/>
          <p:nvPr/>
        </p:nvSpPr>
        <p:spPr>
          <a:xfrm>
            <a:off x="3535800" y="71900"/>
            <a:ext cx="2072400" cy="818700"/>
          </a:xfrm>
          <a:prstGeom prst="rect">
            <a:avLst/>
          </a:prstGeom>
          <a:noFill/>
          <a:ln>
            <a:noFill/>
          </a:ln>
        </p:spPr>
        <p:txBody>
          <a:bodyPr spcFirstLastPara="1" wrap="square" lIns="9125" tIns="9125" rIns="9125" bIns="9125"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 sz="3000" b="1" i="0" u="none" strike="noStrike" cap="none">
                <a:solidFill>
                  <a:srgbClr val="3C78D8"/>
                </a:solidFill>
                <a:latin typeface="Calibri"/>
                <a:ea typeface="Calibri"/>
                <a:cs typeface="Calibri"/>
                <a:sym typeface="Calibri"/>
              </a:rPr>
              <a:t>AI Updates</a:t>
            </a:r>
            <a:endParaRPr sz="3000" b="1" i="0" u="none" strike="noStrike" cap="none">
              <a:solidFill>
                <a:srgbClr val="3C78D8"/>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3600"/>
              <a:buFont typeface="Arial"/>
              <a:buNone/>
            </a:pPr>
            <a:r>
              <a:rPr lang="en" sz="2200" b="1" i="0" u="none" strike="noStrike" cap="none">
                <a:solidFill>
                  <a:srgbClr val="3C78D8"/>
                </a:solidFill>
                <a:latin typeface="Calibri"/>
                <a:ea typeface="Calibri"/>
                <a:cs typeface="Calibri"/>
                <a:sym typeface="Calibri"/>
              </a:rPr>
              <a:t>May 23, 2025</a:t>
            </a:r>
            <a:endParaRPr sz="2200" b="1" i="0" u="none" strike="noStrike" cap="none">
              <a:solidFill>
                <a:srgbClr val="3C78D8"/>
              </a:solidFill>
              <a:latin typeface="Calibri"/>
              <a:ea typeface="Calibri"/>
              <a:cs typeface="Calibri"/>
              <a:sym typeface="Calibri"/>
            </a:endParaRPr>
          </a:p>
        </p:txBody>
      </p:sp>
      <p:sp>
        <p:nvSpPr>
          <p:cNvPr id="65" name="Google Shape;65;p15"/>
          <p:cNvSpPr txBox="1"/>
          <p:nvPr/>
        </p:nvSpPr>
        <p:spPr>
          <a:xfrm>
            <a:off x="4576975" y="4337708"/>
            <a:ext cx="4502400" cy="5109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228600" marR="0" lvl="0" indent="-215900" algn="l" rtl="0">
              <a:lnSpc>
                <a:spcPct val="100000"/>
              </a:lnSpc>
              <a:spcBef>
                <a:spcPts val="0"/>
              </a:spcBef>
              <a:spcAft>
                <a:spcPts val="0"/>
              </a:spcAft>
              <a:buClr>
                <a:srgbClr val="3C78D8"/>
              </a:buClr>
              <a:buSzPts val="1600"/>
              <a:buFont typeface="Calibri"/>
              <a:buChar char="●"/>
            </a:pPr>
            <a:r>
              <a:rPr lang="en" sz="1600" b="1" i="0" u="none" strike="noStrike" cap="none">
                <a:solidFill>
                  <a:srgbClr val="3C78D8"/>
                </a:solidFill>
                <a:latin typeface="Calibri"/>
                <a:ea typeface="Calibri"/>
                <a:cs typeface="Calibri"/>
                <a:sym typeface="Calibri"/>
              </a:rPr>
              <a:t>Crowd-sourced "Arena" Leaderboard</a:t>
            </a:r>
            <a:endParaRPr sz="1600" b="1" i="0" u="none" strike="noStrike" cap="none">
              <a:solidFill>
                <a:srgbClr val="3C78D8"/>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i="0" u="none" strike="noStrike" cap="none">
                <a:solidFill>
                  <a:srgbClr val="3C78D8"/>
                </a:solidFill>
                <a:latin typeface="Calibri"/>
                <a:ea typeface="Calibri"/>
                <a:cs typeface="Calibri"/>
                <a:sym typeface="Calibri"/>
              </a:rPr>
              <a:t>Jobs, Layoffs</a:t>
            </a:r>
            <a:endParaRPr sz="1600" b="1" i="0" u="none" strike="noStrike" cap="none">
              <a:solidFill>
                <a:srgbClr val="3C78D8"/>
              </a:solidFill>
              <a:latin typeface="Calibri"/>
              <a:ea typeface="Calibri"/>
              <a:cs typeface="Calibri"/>
              <a:sym typeface="Calibri"/>
            </a:endParaRPr>
          </a:p>
        </p:txBody>
      </p:sp>
      <p:sp>
        <p:nvSpPr>
          <p:cNvPr id="66" name="Google Shape;66;p15"/>
          <p:cNvSpPr txBox="1"/>
          <p:nvPr/>
        </p:nvSpPr>
        <p:spPr>
          <a:xfrm>
            <a:off x="70976" y="3865824"/>
            <a:ext cx="4420200" cy="757200"/>
          </a:xfrm>
          <a:prstGeom prst="rect">
            <a:avLst/>
          </a:prstGeom>
          <a:solidFill>
            <a:srgbClr val="FCE5CD"/>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228600" marR="0" lvl="0" indent="-215900" algn="l" rtl="0">
              <a:lnSpc>
                <a:spcPct val="100000"/>
              </a:lnSpc>
              <a:spcBef>
                <a:spcPts val="0"/>
              </a:spcBef>
              <a:spcAft>
                <a:spcPts val="0"/>
              </a:spcAft>
              <a:buClr>
                <a:srgbClr val="3C78D8"/>
              </a:buClr>
              <a:buSzPts val="1600"/>
              <a:buFont typeface="Calibri"/>
              <a:buChar char="●"/>
            </a:pPr>
            <a:r>
              <a:rPr lang="en" sz="1600" b="1" i="0" u="none" strike="noStrike" cap="none">
                <a:solidFill>
                  <a:srgbClr val="3C78D8"/>
                </a:solidFill>
                <a:latin typeface="Calibri"/>
                <a:ea typeface="Calibri"/>
                <a:cs typeface="Calibri"/>
                <a:sym typeface="Calibri"/>
              </a:rPr>
              <a:t>FastMCP - open source MCP Framework</a:t>
            </a:r>
            <a:endParaRPr sz="1600" b="1" i="0" u="none" strike="noStrike" cap="none">
              <a:solidFill>
                <a:srgbClr val="3C78D8"/>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i="0" u="none" strike="noStrike" cap="none">
                <a:solidFill>
                  <a:srgbClr val="3C78D8"/>
                </a:solidFill>
                <a:latin typeface="Calibri"/>
                <a:ea typeface="Calibri"/>
                <a:cs typeface="Calibri"/>
                <a:sym typeface="Calibri"/>
              </a:rPr>
              <a:t>Microsoft Magentic-UI web AI app</a:t>
            </a:r>
            <a:endParaRPr sz="1600" b="1" i="0" u="none" strike="noStrike" cap="none">
              <a:solidFill>
                <a:srgbClr val="3C78D8"/>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i="0" u="none" strike="noStrike" cap="none">
                <a:solidFill>
                  <a:srgbClr val="3C78D8"/>
                </a:solidFill>
                <a:latin typeface="Calibri"/>
                <a:ea typeface="Calibri"/>
                <a:cs typeface="Calibri"/>
                <a:sym typeface="Calibri"/>
              </a:rPr>
              <a:t>OpenAI buys "io" for $6.4 Bln</a:t>
            </a:r>
            <a:endParaRPr sz="1600" b="1" i="0" u="none" strike="noStrike" cap="none">
              <a:solidFill>
                <a:srgbClr val="3C78D8"/>
              </a:solidFill>
              <a:latin typeface="Calibri"/>
              <a:ea typeface="Calibri"/>
              <a:cs typeface="Calibri"/>
              <a:sym typeface="Calibri"/>
            </a:endParaRPr>
          </a:p>
        </p:txBody>
      </p:sp>
      <p:sp>
        <p:nvSpPr>
          <p:cNvPr id="67" name="Google Shape;67;p15"/>
          <p:cNvSpPr txBox="1"/>
          <p:nvPr/>
        </p:nvSpPr>
        <p:spPr>
          <a:xfrm>
            <a:off x="4576975" y="1053095"/>
            <a:ext cx="4502400" cy="3220200"/>
          </a:xfrm>
          <a:prstGeom prst="rect">
            <a:avLst/>
          </a:prstGeom>
          <a:solidFill>
            <a:srgbClr val="C7E6AF"/>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228600" marR="0" lvl="0" indent="-215900" algn="l" rtl="0">
              <a:lnSpc>
                <a:spcPct val="100000"/>
              </a:lnSpc>
              <a:spcBef>
                <a:spcPts val="0"/>
              </a:spcBef>
              <a:spcAft>
                <a:spcPts val="0"/>
              </a:spcAft>
              <a:buClr>
                <a:srgbClr val="3C78D8"/>
              </a:buClr>
              <a:buSzPts val="1600"/>
              <a:buFont typeface="Calibri"/>
              <a:buChar char="●"/>
            </a:pPr>
            <a:r>
              <a:rPr lang="en" sz="1600" b="1" i="0" u="none" strike="noStrike" cap="none">
                <a:solidFill>
                  <a:srgbClr val="3C78D8"/>
                </a:solidFill>
                <a:latin typeface="Calibri"/>
                <a:ea typeface="Calibri"/>
                <a:cs typeface="Calibri"/>
                <a:sym typeface="Calibri"/>
              </a:rPr>
              <a:t>Sana Labs - AI driven solutions for business</a:t>
            </a:r>
            <a:endParaRPr sz="1600" b="1" i="0" u="none" strike="noStrike" cap="none">
              <a:solidFill>
                <a:srgbClr val="3C78D8"/>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i="0" u="none" strike="noStrike" cap="none">
                <a:solidFill>
                  <a:srgbClr val="3C78D8"/>
                </a:solidFill>
                <a:latin typeface="Calibri"/>
                <a:ea typeface="Calibri"/>
                <a:cs typeface="Calibri"/>
                <a:sym typeface="Calibri"/>
              </a:rPr>
              <a:t>Shopify - build online store with AI in minutes</a:t>
            </a:r>
            <a:endParaRPr sz="1600" b="1" i="0" u="none" strike="noStrike" cap="none">
              <a:solidFill>
                <a:srgbClr val="3C78D8"/>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i="0" u="none" strike="noStrike" cap="none">
                <a:solidFill>
                  <a:srgbClr val="3C78D8"/>
                </a:solidFill>
                <a:latin typeface="Calibri"/>
                <a:ea typeface="Calibri"/>
                <a:cs typeface="Calibri"/>
                <a:sym typeface="Calibri"/>
              </a:rPr>
              <a:t>Bytedance BAGEL - open 7B multimodal</a:t>
            </a:r>
            <a:endParaRPr sz="1600" b="1" i="0" u="none" strike="noStrike" cap="none">
              <a:solidFill>
                <a:srgbClr val="3C78D8"/>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a:solidFill>
                  <a:srgbClr val="3C78D8"/>
                </a:solidFill>
                <a:latin typeface="Calibri"/>
                <a:ea typeface="Calibri"/>
                <a:cs typeface="Calibri"/>
                <a:sym typeface="Calibri"/>
              </a:rPr>
              <a:t>Vercel v0-1.0-md webdev model </a:t>
            </a:r>
            <a:endParaRPr sz="1600" b="1">
              <a:solidFill>
                <a:srgbClr val="3C78D8"/>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i="0" u="none" strike="noStrike" cap="none">
                <a:solidFill>
                  <a:srgbClr val="3C78D8"/>
                </a:solidFill>
                <a:latin typeface="Calibri"/>
                <a:ea typeface="Calibri"/>
                <a:cs typeface="Calibri"/>
                <a:sym typeface="Calibri"/>
              </a:rPr>
              <a:t>Amazon Vulcan Robot</a:t>
            </a:r>
            <a:endParaRPr sz="1600" b="1" i="0" u="none" strike="noStrike" cap="none">
              <a:solidFill>
                <a:srgbClr val="3C78D8"/>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i="0" u="none" strike="noStrike" cap="none">
                <a:solidFill>
                  <a:srgbClr val="3C78D8"/>
                </a:solidFill>
                <a:latin typeface="Calibri"/>
                <a:ea typeface="Calibri"/>
                <a:cs typeface="Calibri"/>
                <a:sym typeface="Calibri"/>
              </a:rPr>
              <a:t>99% of AI Startups Will Be Dead by 2026</a:t>
            </a:r>
            <a:endParaRPr sz="1600" b="1" i="0" u="none" strike="noStrike" cap="none">
              <a:solidFill>
                <a:srgbClr val="3C78D8"/>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i="0" u="none" strike="noStrike" cap="none">
                <a:solidFill>
                  <a:srgbClr val="3C78D8"/>
                </a:solidFill>
                <a:latin typeface="Calibri"/>
                <a:ea typeface="Calibri"/>
                <a:cs typeface="Calibri"/>
                <a:sym typeface="Calibri"/>
              </a:rPr>
              <a:t>OpenaAI Codex</a:t>
            </a:r>
            <a:endParaRPr sz="1600" b="1" i="0" u="none" strike="noStrike" cap="none">
              <a:solidFill>
                <a:srgbClr val="3C78D8"/>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i="0" u="none" strike="noStrike" cap="none">
                <a:solidFill>
                  <a:srgbClr val="3C78D8"/>
                </a:solidFill>
                <a:latin typeface="Calibri"/>
                <a:ea typeface="Calibri"/>
                <a:cs typeface="Calibri"/>
                <a:sym typeface="Calibri"/>
              </a:rPr>
              <a:t>WorldPM-72B family of models - open source</a:t>
            </a:r>
            <a:endParaRPr sz="1600" b="1" i="0" u="none" strike="noStrike" cap="none">
              <a:solidFill>
                <a:srgbClr val="3C78D8"/>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i="0" u="none" strike="noStrike" cap="none">
                <a:solidFill>
                  <a:srgbClr val="3C78D8"/>
                </a:solidFill>
                <a:latin typeface="Calibri"/>
                <a:ea typeface="Calibri"/>
                <a:cs typeface="Calibri"/>
                <a:sym typeface="Calibri"/>
              </a:rPr>
              <a:t>AGT AI Holograms</a:t>
            </a:r>
            <a:endParaRPr sz="1600" b="1" i="0" u="none" strike="noStrike" cap="none">
              <a:solidFill>
                <a:srgbClr val="3C78D8"/>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i="0" u="none" strike="noStrike" cap="none">
                <a:solidFill>
                  <a:srgbClr val="3C78D8"/>
                </a:solidFill>
                <a:latin typeface="Calibri"/>
                <a:ea typeface="Calibri"/>
                <a:cs typeface="Calibri"/>
                <a:sym typeface="Calibri"/>
              </a:rPr>
              <a:t>Metaphysic - </a:t>
            </a:r>
            <a:r>
              <a:rPr lang="en" sz="1600" b="1" i="0" u="sng" strike="noStrike" cap="none">
                <a:solidFill>
                  <a:schemeClr val="hlink"/>
                </a:solidFill>
                <a:latin typeface="Calibri"/>
                <a:ea typeface="Calibri"/>
                <a:cs typeface="Calibri"/>
                <a:sym typeface="Calibri"/>
                <a:hlinkClick r:id="rId3"/>
              </a:rPr>
              <a:t>metaphysic.ai</a:t>
            </a:r>
            <a:endParaRPr sz="1600" b="1" i="0" u="none" strike="noStrike" cap="none">
              <a:solidFill>
                <a:srgbClr val="3C78D8"/>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i="0" u="none" strike="noStrike" cap="none">
                <a:solidFill>
                  <a:srgbClr val="3C78D8"/>
                </a:solidFill>
                <a:latin typeface="Calibri"/>
                <a:ea typeface="Calibri"/>
                <a:cs typeface="Calibri"/>
                <a:sym typeface="Calibri"/>
              </a:rPr>
              <a:t>Cautious Prompt Phrasing Yields Better Results</a:t>
            </a:r>
            <a:endParaRPr sz="1600" b="1" i="0" u="none" strike="noStrike" cap="none">
              <a:solidFill>
                <a:srgbClr val="3C78D8"/>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i="0" u="none" strike="noStrike" cap="none">
                <a:solidFill>
                  <a:srgbClr val="3C78D8"/>
                </a:solidFill>
                <a:latin typeface="Calibri"/>
                <a:ea typeface="Calibri"/>
                <a:cs typeface="Calibri"/>
                <a:sym typeface="Calibri"/>
              </a:rPr>
              <a:t>AI’s Struggle to Read Analogue Clocks</a:t>
            </a:r>
            <a:endParaRPr sz="1600" b="1" i="0" u="none" strike="noStrike" cap="none">
              <a:solidFill>
                <a:srgbClr val="3C78D8"/>
              </a:solidFill>
              <a:latin typeface="Calibri"/>
              <a:ea typeface="Calibri"/>
              <a:cs typeface="Calibri"/>
              <a:sym typeface="Calibri"/>
            </a:endParaRPr>
          </a:p>
          <a:p>
            <a:pPr marL="228600" marR="0" lvl="0" indent="-215900" algn="l" rtl="0">
              <a:lnSpc>
                <a:spcPct val="100000"/>
              </a:lnSpc>
              <a:spcBef>
                <a:spcPts val="0"/>
              </a:spcBef>
              <a:spcAft>
                <a:spcPts val="0"/>
              </a:spcAft>
              <a:buClr>
                <a:srgbClr val="3C78D8"/>
              </a:buClr>
              <a:buSzPts val="1600"/>
              <a:buFont typeface="Calibri"/>
              <a:buChar char="●"/>
            </a:pPr>
            <a:r>
              <a:rPr lang="en" sz="1600" b="1" i="0" u="none" strike="noStrike" cap="none">
                <a:solidFill>
                  <a:srgbClr val="3C78D8"/>
                </a:solidFill>
                <a:latin typeface="Calibri"/>
                <a:ea typeface="Calibri"/>
                <a:cs typeface="Calibri"/>
                <a:sym typeface="Calibri"/>
              </a:rPr>
              <a:t>Elon Musk - One Hour Rule</a:t>
            </a:r>
            <a:endParaRPr sz="1600" b="1" i="0" u="none" strike="noStrike" cap="none">
              <a:solidFill>
                <a:srgbClr val="3C78D8"/>
              </a:solidFill>
              <a:latin typeface="Calibri"/>
              <a:ea typeface="Calibri"/>
              <a:cs typeface="Calibri"/>
              <a:sym typeface="Calibri"/>
            </a:endParaRPr>
          </a:p>
        </p:txBody>
      </p:sp>
      <p:sp>
        <p:nvSpPr>
          <p:cNvPr id="68" name="Google Shape;68;p15"/>
          <p:cNvSpPr txBox="1"/>
          <p:nvPr/>
        </p:nvSpPr>
        <p:spPr>
          <a:xfrm>
            <a:off x="5924925" y="276500"/>
            <a:ext cx="2970000" cy="2802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 sz="1700" b="1" i="1" u="none" strike="noStrike" cap="none">
                <a:solidFill>
                  <a:srgbClr val="FF0000"/>
                </a:solidFill>
                <a:latin typeface="Calibri"/>
                <a:ea typeface="Calibri"/>
                <a:cs typeface="Calibri"/>
                <a:sym typeface="Calibri"/>
              </a:rPr>
              <a:t>"AI-powered" is the new ".com"</a:t>
            </a:r>
            <a:endParaRPr sz="1700" b="1" i="1" u="none" strike="noStrike" cap="none">
              <a:solidFill>
                <a:srgbClr val="FF0000"/>
              </a:solidFill>
              <a:latin typeface="Calibri"/>
              <a:ea typeface="Calibri"/>
              <a:cs typeface="Calibri"/>
              <a:sym typeface="Calibri"/>
            </a:endParaRPr>
          </a:p>
        </p:txBody>
      </p:sp>
      <p:sp>
        <p:nvSpPr>
          <p:cNvPr id="69" name="Google Shape;69;p15"/>
          <p:cNvSpPr txBox="1"/>
          <p:nvPr/>
        </p:nvSpPr>
        <p:spPr>
          <a:xfrm>
            <a:off x="200150" y="276500"/>
            <a:ext cx="2970000" cy="2802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700"/>
              <a:buFont typeface="Arial"/>
              <a:buNone/>
            </a:pPr>
            <a:r>
              <a:rPr lang="en" sz="1700" b="1" i="1" u="none" strike="noStrike" cap="none">
                <a:solidFill>
                  <a:srgbClr val="FF0000"/>
                </a:solidFill>
                <a:latin typeface="Calibri"/>
                <a:ea typeface="Calibri"/>
                <a:cs typeface="Calibri"/>
                <a:sym typeface="Calibri"/>
              </a:rPr>
              <a:t>"Anthropic - Best AI Agents?</a:t>
            </a:r>
            <a:endParaRPr sz="1700" b="1" i="1" u="none" strike="noStrike" cap="none">
              <a:solidFill>
                <a:srgbClr val="FF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4"/>
          <p:cNvSpPr txBox="1"/>
          <p:nvPr/>
        </p:nvSpPr>
        <p:spPr>
          <a:xfrm>
            <a:off x="55075" y="52750"/>
            <a:ext cx="51054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i="0" u="none" strike="noStrike" cap="none">
                <a:solidFill>
                  <a:schemeClr val="dk1"/>
                </a:solidFill>
                <a:latin typeface="Calibri"/>
                <a:ea typeface="Calibri"/>
                <a:cs typeface="Calibri"/>
                <a:sym typeface="Calibri"/>
              </a:rPr>
              <a:t>AI Updates - 2</a:t>
            </a:r>
            <a:endParaRPr sz="2000" b="1" i="0" u="none" strike="noStrike" cap="none">
              <a:solidFill>
                <a:schemeClr val="dk1"/>
              </a:solidFill>
              <a:latin typeface="Calibri"/>
              <a:ea typeface="Calibri"/>
              <a:cs typeface="Calibri"/>
              <a:sym typeface="Calibri"/>
            </a:endParaRPr>
          </a:p>
        </p:txBody>
      </p:sp>
      <p:sp>
        <p:nvSpPr>
          <p:cNvPr id="145" name="Google Shape;145;p24"/>
          <p:cNvSpPr txBox="1"/>
          <p:nvPr/>
        </p:nvSpPr>
        <p:spPr>
          <a:xfrm>
            <a:off x="55075" y="396150"/>
            <a:ext cx="3164100" cy="9882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i="0" u="none" strike="noStrike" cap="none">
                <a:solidFill>
                  <a:srgbClr val="FF0000"/>
                </a:solidFill>
                <a:latin typeface="Calibri"/>
                <a:ea typeface="Calibri"/>
                <a:cs typeface="Calibri"/>
                <a:sym typeface="Calibri"/>
              </a:rPr>
              <a:t>Gemini Simplifies Text</a:t>
            </a:r>
            <a:endParaRPr sz="1200" b="1" i="0" u="none" strike="noStrike" cap="none">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AI makes complex text easier to understand, while keeping the original meaning</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b="0" i="0" u="sng" strike="noStrike" cap="none">
                <a:solidFill>
                  <a:schemeClr val="hlink"/>
                </a:solidFill>
                <a:latin typeface="Calibri"/>
                <a:ea typeface="Calibri"/>
                <a:cs typeface="Calibri"/>
                <a:sym typeface="Calibri"/>
                <a:hlinkClick r:id="rId3"/>
              </a:rPr>
              <a:t>https://arxiv.org/abs/2505.01980</a:t>
            </a:r>
            <a:r>
              <a:rPr lang="en" sz="900" b="0" i="0" u="none" strike="noStrike" cap="none">
                <a:solidFill>
                  <a:schemeClr val="dk1"/>
                </a:solidFill>
                <a:latin typeface="Calibri"/>
                <a:ea typeface="Calibri"/>
                <a:cs typeface="Calibri"/>
                <a:sym typeface="Calibri"/>
              </a:rPr>
              <a:t> - paper</a:t>
            </a:r>
            <a:endParaRPr sz="9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b="0" i="0" u="sng" strike="noStrike" cap="none">
                <a:solidFill>
                  <a:schemeClr val="hlink"/>
                </a:solidFill>
                <a:latin typeface="Calibri"/>
                <a:ea typeface="Calibri"/>
                <a:cs typeface="Calibri"/>
                <a:sym typeface="Calibri"/>
                <a:hlinkClick r:id="rId4"/>
              </a:rPr>
              <a:t>https://research.google/blog/making-complex-text-understandable-minimally-lossy-text-simplification-with-gemini/</a:t>
            </a:r>
            <a:r>
              <a:rPr lang="en" sz="900" b="0" i="0" u="none" strike="noStrike" cap="none">
                <a:solidFill>
                  <a:schemeClr val="dk1"/>
                </a:solidFill>
                <a:latin typeface="Calibri"/>
                <a:ea typeface="Calibri"/>
                <a:cs typeface="Calibri"/>
                <a:sym typeface="Calibri"/>
              </a:rPr>
              <a:t> </a:t>
            </a:r>
            <a:endParaRPr sz="900" b="0" i="0" u="none" strike="noStrike" cap="none">
              <a:solidFill>
                <a:schemeClr val="dk1"/>
              </a:solidFill>
              <a:latin typeface="Calibri"/>
              <a:ea typeface="Calibri"/>
              <a:cs typeface="Calibri"/>
              <a:sym typeface="Calibri"/>
            </a:endParaRPr>
          </a:p>
        </p:txBody>
      </p:sp>
      <p:sp>
        <p:nvSpPr>
          <p:cNvPr id="146" name="Google Shape;146;p24"/>
          <p:cNvSpPr txBox="1"/>
          <p:nvPr/>
        </p:nvSpPr>
        <p:spPr>
          <a:xfrm>
            <a:off x="3748050" y="1439075"/>
            <a:ext cx="3221400" cy="11268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i="0" u="none" strike="noStrike" cap="none">
                <a:solidFill>
                  <a:srgbClr val="FF0000"/>
                </a:solidFill>
                <a:latin typeface="Calibri"/>
                <a:ea typeface="Calibri"/>
                <a:cs typeface="Calibri"/>
                <a:sym typeface="Calibri"/>
              </a:rPr>
              <a:t>BLIP3-o models generate CLIP image features</a:t>
            </a:r>
            <a:endParaRPr sz="1200" b="1" i="0" u="none" strike="noStrike" cap="none">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yields higher training efficiency and improved generative quality</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uses diffusion transformer</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open-sourced by Salesforce</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sng" strike="noStrike" cap="none">
                <a:solidFill>
                  <a:schemeClr val="hlink"/>
                </a:solidFill>
                <a:latin typeface="Calibri"/>
                <a:ea typeface="Calibri"/>
                <a:cs typeface="Calibri"/>
                <a:sym typeface="Calibri"/>
                <a:hlinkClick r:id="rId5"/>
              </a:rPr>
              <a:t>https://huggingface.co/papers/2505.09568</a:t>
            </a:r>
            <a:r>
              <a:rPr lang="en"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p:txBody>
      </p:sp>
      <p:pic>
        <p:nvPicPr>
          <p:cNvPr id="147" name="Google Shape;147;p24"/>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7045976" y="611851"/>
            <a:ext cx="1949876" cy="2596449"/>
          </a:xfrm>
          <a:prstGeom prst="rect">
            <a:avLst/>
          </a:prstGeom>
          <a:noFill/>
          <a:ln w="9525" cap="flat" cmpd="sng">
            <a:solidFill>
              <a:srgbClr val="FF0000"/>
            </a:solidFill>
            <a:prstDash val="solid"/>
            <a:round/>
            <a:headEnd type="none" w="sm" len="sm"/>
            <a:tailEnd type="none" w="sm" len="sm"/>
          </a:ln>
        </p:spPr>
      </p:pic>
      <p:sp>
        <p:nvSpPr>
          <p:cNvPr id="148" name="Google Shape;148;p24"/>
          <p:cNvSpPr txBox="1"/>
          <p:nvPr/>
        </p:nvSpPr>
        <p:spPr>
          <a:xfrm>
            <a:off x="55075" y="2687550"/>
            <a:ext cx="3693000" cy="5727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i="0" u="none" strike="noStrike" cap="none">
                <a:solidFill>
                  <a:srgbClr val="FF0000"/>
                </a:solidFill>
                <a:latin typeface="Calibri"/>
                <a:ea typeface="Calibri"/>
                <a:cs typeface="Calibri"/>
                <a:sym typeface="Calibri"/>
              </a:rPr>
              <a:t>OpenAlpha_Evolve - for researches &amp; developers</a:t>
            </a:r>
            <a:endParaRPr sz="1200" b="1" i="0" u="none" strike="noStrike" cap="none">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Open-Source analog of DeepMind's </a:t>
            </a:r>
            <a:r>
              <a:rPr lang="en" sz="1200" b="1" i="0" u="none" strike="noStrike" cap="none">
                <a:solidFill>
                  <a:srgbClr val="FF0000"/>
                </a:solidFill>
                <a:latin typeface="Calibri"/>
                <a:ea typeface="Calibri"/>
                <a:cs typeface="Calibri"/>
                <a:sym typeface="Calibri"/>
              </a:rPr>
              <a:t>AlphaEvolve </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sng" strike="noStrike" cap="none">
                <a:solidFill>
                  <a:schemeClr val="hlink"/>
                </a:solidFill>
                <a:latin typeface="Calibri"/>
                <a:ea typeface="Calibri"/>
                <a:cs typeface="Calibri"/>
                <a:sym typeface="Calibri"/>
                <a:hlinkClick r:id="rId7"/>
              </a:rPr>
              <a:t>https://github.com/shyamsaktawat/OpenAlpha_Evolve</a:t>
            </a:r>
            <a:r>
              <a:rPr lang="en"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p:txBody>
      </p:sp>
      <p:sp>
        <p:nvSpPr>
          <p:cNvPr id="149" name="Google Shape;149;p24"/>
          <p:cNvSpPr txBox="1"/>
          <p:nvPr/>
        </p:nvSpPr>
        <p:spPr>
          <a:xfrm>
            <a:off x="2132200" y="3381931"/>
            <a:ext cx="4475700" cy="16809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Workday Launches 7 New AI Agents</a:t>
            </a:r>
            <a:r>
              <a:rPr lang="en" sz="1200" b="0" i="0" u="none" strike="noStrike" cap="none">
                <a:solidFill>
                  <a:schemeClr val="dk1"/>
                </a:solidFill>
                <a:latin typeface="Calibri"/>
                <a:ea typeface="Calibri"/>
                <a:cs typeface="Calibri"/>
                <a:sym typeface="Calibri"/>
              </a:rPr>
              <a:t> to Automate HR, Finance, and Legal Tasks; Workday is a cloud-based enterprise service used by over 60% of the Fortune 500</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New AI Tools: Contract Intelligence Agent, Supplier Contracts Agent, and Contract Negotiation Agent automate contract review and editing; Document Driven Accounting Agent (invoices); Frontline Agent and Contingent Sourcing Agent (manage absences and temp hiring); Self-Service Agent: Answers employee questions and take action on their behalf</a:t>
            </a:r>
            <a:endParaRPr sz="1200" b="0" i="0" u="none" strike="noStrike" cap="none">
              <a:solidFill>
                <a:schemeClr val="dk1"/>
              </a:solidFill>
              <a:latin typeface="Calibri"/>
              <a:ea typeface="Calibri"/>
              <a:cs typeface="Calibri"/>
              <a:sym typeface="Calibri"/>
            </a:endParaRPr>
          </a:p>
        </p:txBody>
      </p:sp>
      <p:pic>
        <p:nvPicPr>
          <p:cNvPr id="150" name="Google Shape;150;p24"/>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3042625" y="121575"/>
            <a:ext cx="1632880" cy="572700"/>
          </a:xfrm>
          <a:prstGeom prst="rect">
            <a:avLst/>
          </a:prstGeom>
          <a:noFill/>
          <a:ln w="9525" cap="flat" cmpd="sng">
            <a:solidFill>
              <a:srgbClr val="FF0000"/>
            </a:solidFill>
            <a:prstDash val="solid"/>
            <a:round/>
            <a:headEnd type="none" w="sm" len="sm"/>
            <a:tailEnd type="none" w="sm" len="sm"/>
          </a:ln>
        </p:spPr>
      </p:pic>
      <p:pic>
        <p:nvPicPr>
          <p:cNvPr id="151" name="Google Shape;151;p24"/>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6706625" y="3795525"/>
            <a:ext cx="1845875" cy="1227150"/>
          </a:xfrm>
          <a:prstGeom prst="rect">
            <a:avLst/>
          </a:prstGeom>
          <a:noFill/>
          <a:ln w="9525" cap="flat" cmpd="sng">
            <a:solidFill>
              <a:srgbClr val="FF0000"/>
            </a:solidFill>
            <a:prstDash val="solid"/>
            <a:round/>
            <a:headEnd type="none" w="sm" len="sm"/>
            <a:tailEnd type="none" w="sm" len="sm"/>
          </a:ln>
        </p:spPr>
      </p:pic>
      <p:pic>
        <p:nvPicPr>
          <p:cNvPr id="152" name="Google Shape;152;p24"/>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409975" y="1766125"/>
            <a:ext cx="1766799" cy="883399"/>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5"/>
          <p:cNvSpPr txBox="1"/>
          <p:nvPr/>
        </p:nvSpPr>
        <p:spPr>
          <a:xfrm>
            <a:off x="55075" y="52750"/>
            <a:ext cx="51054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i="0" u="none" strike="noStrike" cap="none">
                <a:solidFill>
                  <a:schemeClr val="dk1"/>
                </a:solidFill>
                <a:latin typeface="Calibri"/>
                <a:ea typeface="Calibri"/>
                <a:cs typeface="Calibri"/>
                <a:sym typeface="Calibri"/>
              </a:rPr>
              <a:t>AI Updates - 3</a:t>
            </a:r>
            <a:endParaRPr sz="2000" b="1" i="0" u="none" strike="noStrike" cap="none">
              <a:solidFill>
                <a:schemeClr val="dk1"/>
              </a:solidFill>
              <a:latin typeface="Calibri"/>
              <a:ea typeface="Calibri"/>
              <a:cs typeface="Calibri"/>
              <a:sym typeface="Calibri"/>
            </a:endParaRPr>
          </a:p>
        </p:txBody>
      </p:sp>
      <p:sp>
        <p:nvSpPr>
          <p:cNvPr id="158" name="Google Shape;158;p25"/>
          <p:cNvSpPr txBox="1"/>
          <p:nvPr/>
        </p:nvSpPr>
        <p:spPr>
          <a:xfrm>
            <a:off x="55075" y="488750"/>
            <a:ext cx="2762400" cy="5727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FastMCP - open source MCP Framework</a:t>
            </a:r>
            <a:r>
              <a:rPr lang="en"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sng" strike="noStrike" cap="none">
                <a:solidFill>
                  <a:schemeClr val="hlink"/>
                </a:solidFill>
                <a:latin typeface="Calibri"/>
                <a:ea typeface="Calibri"/>
                <a:cs typeface="Calibri"/>
                <a:sym typeface="Calibri"/>
                <a:hlinkClick r:id="rId3"/>
              </a:rPr>
              <a:t>https://github.com/jlowin/fastmcp</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sng" strike="noStrike" cap="none">
                <a:solidFill>
                  <a:schemeClr val="hlink"/>
                </a:solidFill>
                <a:latin typeface="Calibri"/>
                <a:ea typeface="Calibri"/>
                <a:cs typeface="Calibri"/>
                <a:sym typeface="Calibri"/>
                <a:hlinkClick r:id="rId4"/>
              </a:rPr>
              <a:t>https://gofastmcp.com/getting-started/</a:t>
            </a:r>
            <a:r>
              <a:rPr lang="en"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p:txBody>
      </p:sp>
      <p:sp>
        <p:nvSpPr>
          <p:cNvPr id="159" name="Google Shape;159;p25"/>
          <p:cNvSpPr txBox="1"/>
          <p:nvPr/>
        </p:nvSpPr>
        <p:spPr>
          <a:xfrm>
            <a:off x="2866418" y="67100"/>
            <a:ext cx="2262900" cy="15423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6AA84F"/>
                </a:solidFill>
                <a:latin typeface="Roboto Mono"/>
                <a:ea typeface="Roboto Mono"/>
                <a:cs typeface="Roboto Mono"/>
                <a:sym typeface="Roboto Mono"/>
              </a:rPr>
              <a:t># fastmcp run </a:t>
            </a:r>
            <a:r>
              <a:rPr lang="en" sz="900" b="0" i="0" u="sng" strike="noStrike" cap="none">
                <a:solidFill>
                  <a:schemeClr val="hlink"/>
                </a:solidFill>
                <a:latin typeface="Roboto Mono"/>
                <a:ea typeface="Roboto Mono"/>
                <a:cs typeface="Roboto Mono"/>
                <a:sym typeface="Roboto Mono"/>
                <a:hlinkClick r:id="rId5"/>
              </a:rPr>
              <a:t>server.py</a:t>
            </a:r>
            <a:r>
              <a:rPr lang="en" sz="900" b="0" i="0" u="none" strike="noStrike" cap="none">
                <a:solidFill>
                  <a:srgbClr val="6AA84F"/>
                </a:solidFill>
                <a:latin typeface="Roboto Mono"/>
                <a:ea typeface="Roboto Mono"/>
                <a:cs typeface="Roboto Mono"/>
                <a:sym typeface="Roboto Mono"/>
              </a:rPr>
              <a:t> </a:t>
            </a:r>
            <a:endParaRPr sz="900" b="0" i="0" u="none" strike="noStrike" cap="none">
              <a:solidFill>
                <a:schemeClr val="dk1"/>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3C78D8"/>
                </a:solidFill>
                <a:latin typeface="Roboto Mono"/>
                <a:ea typeface="Roboto Mono"/>
                <a:cs typeface="Roboto Mono"/>
                <a:sym typeface="Roboto Mono"/>
              </a:rPr>
              <a:t>from fastmcp import FastMCP</a:t>
            </a:r>
            <a:endParaRPr sz="900" b="0" i="0" u="none" strike="noStrike" cap="none">
              <a:solidFill>
                <a:srgbClr val="3C78D8"/>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3C78D8"/>
                </a:solidFill>
                <a:latin typeface="Roboto Mono"/>
                <a:ea typeface="Roboto Mono"/>
                <a:cs typeface="Roboto Mono"/>
                <a:sym typeface="Roboto Mono"/>
              </a:rPr>
              <a:t>mcp = FastMCP("Demo 🚀")</a:t>
            </a:r>
            <a:endParaRPr sz="900" b="0" i="0" u="none" strike="noStrike" cap="none">
              <a:solidFill>
                <a:srgbClr val="3C78D8"/>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3C78D8"/>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3C78D8"/>
                </a:solidFill>
                <a:latin typeface="Roboto Mono"/>
                <a:ea typeface="Roboto Mono"/>
                <a:cs typeface="Roboto Mono"/>
                <a:sym typeface="Roboto Mono"/>
              </a:rPr>
              <a:t>@mcp.tool()</a:t>
            </a:r>
            <a:endParaRPr sz="900" b="0" i="0" u="none" strike="noStrike" cap="none">
              <a:solidFill>
                <a:srgbClr val="3C78D8"/>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3C78D8"/>
                </a:solidFill>
                <a:latin typeface="Roboto Mono"/>
                <a:ea typeface="Roboto Mono"/>
                <a:cs typeface="Roboto Mono"/>
                <a:sym typeface="Roboto Mono"/>
              </a:rPr>
              <a:t>def add(a: int, b: int) -&gt; int:</a:t>
            </a:r>
            <a:endParaRPr sz="900" b="0" i="0" u="none" strike="noStrike" cap="none">
              <a:solidFill>
                <a:srgbClr val="3C78D8"/>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3C78D8"/>
                </a:solidFill>
                <a:latin typeface="Roboto Mono"/>
                <a:ea typeface="Roboto Mono"/>
                <a:cs typeface="Roboto Mono"/>
                <a:sym typeface="Roboto Mono"/>
              </a:rPr>
              <a:t>    """Add two numbers"""</a:t>
            </a:r>
            <a:endParaRPr sz="900" b="0" i="0" u="none" strike="noStrike" cap="none">
              <a:solidFill>
                <a:srgbClr val="3C78D8"/>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3C78D8"/>
                </a:solidFill>
                <a:latin typeface="Roboto Mono"/>
                <a:ea typeface="Roboto Mono"/>
                <a:cs typeface="Roboto Mono"/>
                <a:sym typeface="Roboto Mono"/>
              </a:rPr>
              <a:t>    return a + b</a:t>
            </a:r>
            <a:endParaRPr sz="900" b="0" i="0" u="none" strike="noStrike" cap="none">
              <a:solidFill>
                <a:srgbClr val="3C78D8"/>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3C78D8"/>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3C78D8"/>
                </a:solidFill>
                <a:latin typeface="Roboto Mono"/>
                <a:ea typeface="Roboto Mono"/>
                <a:cs typeface="Roboto Mono"/>
                <a:sym typeface="Roboto Mono"/>
              </a:rPr>
              <a:t>if __name__ == "__main__":</a:t>
            </a:r>
            <a:endParaRPr sz="900" b="0" i="0" u="none" strike="noStrike" cap="none">
              <a:solidFill>
                <a:srgbClr val="3C78D8"/>
              </a:solidFill>
              <a:latin typeface="Roboto Mono"/>
              <a:ea typeface="Roboto Mono"/>
              <a:cs typeface="Roboto Mono"/>
              <a:sym typeface="Roboto Mono"/>
            </a:endParaRPr>
          </a:p>
          <a:p>
            <a:pPr marL="0" marR="0" lvl="0" indent="0" algn="l" rtl="0">
              <a:lnSpc>
                <a:spcPct val="100000"/>
              </a:lnSpc>
              <a:spcBef>
                <a:spcPts val="0"/>
              </a:spcBef>
              <a:spcAft>
                <a:spcPts val="0"/>
              </a:spcAft>
              <a:buClr>
                <a:srgbClr val="000000"/>
              </a:buClr>
              <a:buSzPts val="900"/>
              <a:buFont typeface="Arial"/>
              <a:buNone/>
            </a:pPr>
            <a:r>
              <a:rPr lang="en" sz="900" b="0" i="0" u="none" strike="noStrike" cap="none">
                <a:solidFill>
                  <a:srgbClr val="3C78D8"/>
                </a:solidFill>
                <a:latin typeface="Roboto Mono"/>
                <a:ea typeface="Roboto Mono"/>
                <a:cs typeface="Roboto Mono"/>
                <a:sym typeface="Roboto Mono"/>
              </a:rPr>
              <a:t>    mcp.run()</a:t>
            </a:r>
            <a:endParaRPr sz="900" b="0" i="0" u="none" strike="noStrike" cap="none">
              <a:solidFill>
                <a:srgbClr val="3C78D8"/>
              </a:solidFill>
              <a:latin typeface="Roboto Mono"/>
              <a:ea typeface="Roboto Mono"/>
              <a:cs typeface="Roboto Mono"/>
              <a:sym typeface="Roboto Mono"/>
            </a:endParaRPr>
          </a:p>
        </p:txBody>
      </p:sp>
      <p:sp>
        <p:nvSpPr>
          <p:cNvPr id="160" name="Google Shape;160;p25"/>
          <p:cNvSpPr txBox="1"/>
          <p:nvPr/>
        </p:nvSpPr>
        <p:spPr>
          <a:xfrm>
            <a:off x="989944" y="1670700"/>
            <a:ext cx="4274700" cy="14961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i="0" u="none" strike="noStrike" cap="none">
                <a:solidFill>
                  <a:srgbClr val="FF0000"/>
                </a:solidFill>
                <a:latin typeface="Calibri"/>
                <a:ea typeface="Calibri"/>
                <a:cs typeface="Calibri"/>
                <a:sym typeface="Calibri"/>
              </a:rPr>
              <a:t>Microsoft Magentic-UI web AI app</a:t>
            </a:r>
            <a:endParaRPr sz="1200" b="1" i="0" u="none" strike="noStrike" cap="none">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User can interact with a multi-agent system that can browse and perform actions on the live web, generate and execute code, and generate and analyze files</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Agents: Orchestrator, WebSurfer, Coder, FileSurfer, UserProxy</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Open-source (MIT license)</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Human-centered, collaborative, transparent</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sng" strike="noStrike" cap="none">
                <a:solidFill>
                  <a:schemeClr val="hlink"/>
                </a:solidFill>
                <a:latin typeface="Calibri"/>
                <a:ea typeface="Calibri"/>
                <a:cs typeface="Calibri"/>
                <a:sym typeface="Calibri"/>
                <a:hlinkClick r:id="rId6"/>
              </a:rPr>
              <a:t>https://github.com/microsoft/magentic-ui</a:t>
            </a:r>
            <a:r>
              <a:rPr lang="en"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p:txBody>
      </p:sp>
      <p:pic>
        <p:nvPicPr>
          <p:cNvPr id="161" name="Google Shape;161;p25"/>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5335425" y="1060956"/>
            <a:ext cx="3740600" cy="2250199"/>
          </a:xfrm>
          <a:prstGeom prst="rect">
            <a:avLst/>
          </a:prstGeom>
          <a:noFill/>
          <a:ln w="9525" cap="flat" cmpd="sng">
            <a:solidFill>
              <a:srgbClr val="FF0000"/>
            </a:solidFill>
            <a:prstDash val="solid"/>
            <a:round/>
            <a:headEnd type="none" w="sm" len="sm"/>
            <a:tailEnd type="none" w="sm" len="sm"/>
          </a:ln>
        </p:spPr>
      </p:pic>
      <p:sp>
        <p:nvSpPr>
          <p:cNvPr id="162" name="Google Shape;162;p25"/>
          <p:cNvSpPr txBox="1"/>
          <p:nvPr/>
        </p:nvSpPr>
        <p:spPr>
          <a:xfrm>
            <a:off x="55075" y="3219450"/>
            <a:ext cx="4415400" cy="18654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i="0" u="none" strike="noStrike" cap="none">
                <a:solidFill>
                  <a:srgbClr val="FF0000"/>
                </a:solidFill>
                <a:latin typeface="Calibri"/>
                <a:ea typeface="Calibri"/>
                <a:cs typeface="Calibri"/>
                <a:sym typeface="Calibri"/>
              </a:rPr>
              <a:t>OpenAI buys "io" for $6.4 Bln</a:t>
            </a:r>
            <a:endParaRPr sz="1200" b="1" i="0" u="none" strike="noStrike" cap="none">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"io" is a 50+ people startup founded by </a:t>
            </a:r>
            <a:r>
              <a:rPr lang="en" sz="1200" b="1" i="0" u="none" strike="noStrike" cap="none">
                <a:solidFill>
                  <a:srgbClr val="FF0000"/>
                </a:solidFill>
                <a:latin typeface="Calibri"/>
                <a:ea typeface="Calibri"/>
                <a:cs typeface="Calibri"/>
                <a:sym typeface="Calibri"/>
              </a:rPr>
              <a:t>Jony Ive</a:t>
            </a:r>
            <a:r>
              <a:rPr lang="en" sz="1200" b="0" i="0" u="none" strike="noStrike" cap="none">
                <a:solidFill>
                  <a:schemeClr val="dk1"/>
                </a:solidFill>
                <a:latin typeface="Calibri"/>
                <a:ea typeface="Calibri"/>
                <a:cs typeface="Calibri"/>
                <a:sym typeface="Calibri"/>
              </a:rPr>
              <a:t> in 2024. </a:t>
            </a:r>
            <a:r>
              <a:rPr lang="en" sz="1200" b="1" i="0" u="none" strike="noStrike" cap="none">
                <a:solidFill>
                  <a:srgbClr val="FF0000"/>
                </a:solidFill>
                <a:latin typeface="Calibri"/>
                <a:ea typeface="Calibri"/>
                <a:cs typeface="Calibri"/>
                <a:sym typeface="Calibri"/>
              </a:rPr>
              <a:t>Jony Ive</a:t>
            </a:r>
            <a:r>
              <a:rPr lang="en" sz="1200" b="0" i="0" u="none" strike="noStrike" cap="none">
                <a:solidFill>
                  <a:schemeClr val="dk1"/>
                </a:solidFill>
                <a:latin typeface="Calibri"/>
                <a:ea typeface="Calibri"/>
                <a:cs typeface="Calibri"/>
                <a:sym typeface="Calibri"/>
              </a:rPr>
              <a:t> is the legendary designer behind Apple’s iPhone and MacBook</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Jony Ive</a:t>
            </a:r>
            <a:r>
              <a:rPr lang="en" sz="1200" b="0" i="0" u="none" strike="noStrike" cap="none">
                <a:solidFill>
                  <a:schemeClr val="dk1"/>
                </a:solidFill>
                <a:latin typeface="Calibri"/>
                <a:ea typeface="Calibri"/>
                <a:cs typeface="Calibri"/>
                <a:sym typeface="Calibri"/>
              </a:rPr>
              <a:t> will take on creative and design responsibilities across both OpenAI and io, while his design firm LoveFrom will remain independent</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The goal is to create </a:t>
            </a:r>
            <a:r>
              <a:rPr lang="en" sz="1200" b="1" i="0" u="none" strike="noStrike" cap="none">
                <a:solidFill>
                  <a:srgbClr val="FF0000"/>
                </a:solidFill>
                <a:latin typeface="Calibri"/>
                <a:ea typeface="Calibri"/>
                <a:cs typeface="Calibri"/>
                <a:sym typeface="Calibri"/>
              </a:rPr>
              <a:t>physical products</a:t>
            </a:r>
            <a:r>
              <a:rPr lang="en" sz="1200" b="0" i="0" u="none" strike="noStrike" cap="none">
                <a:solidFill>
                  <a:schemeClr val="dk1"/>
                </a:solidFill>
                <a:latin typeface="Calibri"/>
                <a:ea typeface="Calibri"/>
                <a:cs typeface="Calibri"/>
                <a:sym typeface="Calibri"/>
              </a:rPr>
              <a:t> that "inspire, empower, and enable" users. First products expected in </a:t>
            </a:r>
            <a:r>
              <a:rPr lang="en" sz="1200" b="1" i="0" u="none" strike="noStrike" cap="none">
                <a:solidFill>
                  <a:srgbClr val="FF0000"/>
                </a:solidFill>
                <a:latin typeface="Calibri"/>
                <a:ea typeface="Calibri"/>
                <a:cs typeface="Calibri"/>
                <a:sym typeface="Calibri"/>
              </a:rPr>
              <a:t>2026</a:t>
            </a:r>
            <a:r>
              <a:rPr lang="en" sz="1200" b="0" i="0" u="none" strike="noStrike" cap="none">
                <a:solidFill>
                  <a:schemeClr val="dk1"/>
                </a:solidFill>
                <a:latin typeface="Calibri"/>
                <a:ea typeface="Calibri"/>
                <a:cs typeface="Calibri"/>
                <a:sym typeface="Calibri"/>
              </a:rPr>
              <a:t>:</a:t>
            </a:r>
            <a:br>
              <a:rPr lang="en" sz="1200" b="0" i="0" u="none" strike="noStrike" cap="none">
                <a:solidFill>
                  <a:schemeClr val="dk1"/>
                </a:solidFill>
                <a:latin typeface="Calibri"/>
                <a:ea typeface="Calibri"/>
                <a:cs typeface="Calibri"/>
                <a:sym typeface="Calibri"/>
              </a:rPr>
            </a:br>
            <a:r>
              <a:rPr lang="en" sz="1200" b="0" i="0" u="none" strike="noStrike" cap="none">
                <a:solidFill>
                  <a:schemeClr val="dk1"/>
                </a:solidFill>
                <a:latin typeface="Calibri"/>
                <a:ea typeface="Calibri"/>
                <a:cs typeface="Calibri"/>
                <a:sym typeface="Calibri"/>
              </a:rPr>
              <a:t>- </a:t>
            </a:r>
            <a:r>
              <a:rPr lang="en" sz="1200" b="0" i="0" u="sng" strike="noStrike" cap="none">
                <a:solidFill>
                  <a:schemeClr val="hlink"/>
                </a:solidFill>
                <a:latin typeface="Calibri"/>
                <a:ea typeface="Calibri"/>
                <a:cs typeface="Calibri"/>
                <a:sym typeface="Calibri"/>
                <a:hlinkClick r:id="rId8"/>
              </a:rPr>
              <a:t>https://www.youtube.com/watch?v=W09bIpc_3ms</a:t>
            </a:r>
            <a:r>
              <a:rPr lang="en" sz="1200" b="0" i="0" u="none" strike="noStrike" cap="none">
                <a:solidFill>
                  <a:schemeClr val="dk1"/>
                </a:solidFill>
                <a:latin typeface="Calibri"/>
                <a:ea typeface="Calibri"/>
                <a:cs typeface="Calibri"/>
                <a:sym typeface="Calibri"/>
              </a:rPr>
              <a:t> - video</a:t>
            </a:r>
            <a:br>
              <a:rPr lang="en" sz="1200" b="0" i="0" u="none" strike="noStrike" cap="none">
                <a:solidFill>
                  <a:schemeClr val="dk1"/>
                </a:solidFill>
                <a:latin typeface="Calibri"/>
                <a:ea typeface="Calibri"/>
                <a:cs typeface="Calibri"/>
                <a:sym typeface="Calibri"/>
              </a:rPr>
            </a:br>
            <a:r>
              <a:rPr lang="en" sz="1200" b="0" i="0" u="none" strike="noStrike" cap="none">
                <a:solidFill>
                  <a:schemeClr val="dk1"/>
                </a:solidFill>
                <a:latin typeface="Calibri"/>
                <a:ea typeface="Calibri"/>
                <a:cs typeface="Calibri"/>
                <a:sym typeface="Calibri"/>
              </a:rPr>
              <a:t> - </a:t>
            </a:r>
            <a:r>
              <a:rPr lang="en" sz="1200" b="0" i="0" u="sng" strike="noStrike" cap="none">
                <a:solidFill>
                  <a:schemeClr val="hlink"/>
                </a:solidFill>
                <a:latin typeface="Calibri"/>
                <a:ea typeface="Calibri"/>
                <a:cs typeface="Calibri"/>
                <a:sym typeface="Calibri"/>
                <a:hlinkClick r:id="rId9"/>
              </a:rPr>
              <a:t>https://openai.com/sam-and-jony/</a:t>
            </a:r>
            <a:r>
              <a:rPr lang="en" sz="1200" b="0" i="0" u="none" strike="noStrike" cap="none">
                <a:solidFill>
                  <a:schemeClr val="dk1"/>
                </a:solidFill>
                <a:latin typeface="Calibri"/>
                <a:ea typeface="Calibri"/>
                <a:cs typeface="Calibri"/>
                <a:sym typeface="Calibri"/>
              </a:rPr>
              <a:t> - text</a:t>
            </a:r>
            <a:endParaRPr sz="1200" b="0" i="0" u="none" strike="noStrike" cap="none">
              <a:solidFill>
                <a:schemeClr val="dk1"/>
              </a:solidFill>
              <a:latin typeface="Calibri"/>
              <a:ea typeface="Calibri"/>
              <a:cs typeface="Calibri"/>
              <a:sym typeface="Calibri"/>
            </a:endParaRPr>
          </a:p>
        </p:txBody>
      </p:sp>
      <p:pic>
        <p:nvPicPr>
          <p:cNvPr id="163" name="Google Shape;163;p25"/>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4566925" y="3499500"/>
            <a:ext cx="1666967" cy="1250225"/>
          </a:xfrm>
          <a:prstGeom prst="rect">
            <a:avLst/>
          </a:prstGeom>
          <a:noFill/>
          <a:ln w="9525" cap="flat" cmpd="sng">
            <a:solidFill>
              <a:srgbClr val="FF0000"/>
            </a:solidFill>
            <a:prstDash val="solid"/>
            <a:round/>
            <a:headEnd type="none" w="sm" len="sm"/>
            <a:tailEnd type="none" w="sm" len="sm"/>
          </a:ln>
        </p:spPr>
      </p:pic>
      <p:pic>
        <p:nvPicPr>
          <p:cNvPr id="164" name="Google Shape;164;p25"/>
          <p:cNvPicPr preferRelativeResize="0"/>
          <p:nvPr/>
        </p:nvPicPr>
        <p:blipFill rotWithShape="1">
          <a:blip r:embed="rId11" cstate="email">
            <a:alphaModFix/>
            <a:extLst>
              <a:ext uri="{28A0092B-C50C-407E-A947-70E740481C1C}">
                <a14:useLocalDpi xmlns:a14="http://schemas.microsoft.com/office/drawing/2010/main"/>
              </a:ext>
            </a:extLst>
          </a:blip>
          <a:srcRect/>
          <a:stretch/>
        </p:blipFill>
        <p:spPr>
          <a:xfrm>
            <a:off x="6297750" y="3492000"/>
            <a:ext cx="2417848" cy="1250226"/>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6"/>
          <p:cNvSpPr txBox="1"/>
          <p:nvPr/>
        </p:nvSpPr>
        <p:spPr>
          <a:xfrm>
            <a:off x="55075" y="52750"/>
            <a:ext cx="21750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i="0" u="none" strike="noStrike" cap="none">
                <a:solidFill>
                  <a:schemeClr val="dk1"/>
                </a:solidFill>
                <a:latin typeface="Calibri"/>
                <a:ea typeface="Calibri"/>
                <a:cs typeface="Calibri"/>
                <a:sym typeface="Calibri"/>
              </a:rPr>
              <a:t>AI Updates - 4</a:t>
            </a:r>
            <a:endParaRPr sz="2000" b="1" i="0" u="none" strike="noStrike" cap="none">
              <a:solidFill>
                <a:schemeClr val="dk1"/>
              </a:solidFill>
              <a:latin typeface="Calibri"/>
              <a:ea typeface="Calibri"/>
              <a:cs typeface="Calibri"/>
              <a:sym typeface="Calibri"/>
            </a:endParaRPr>
          </a:p>
        </p:txBody>
      </p:sp>
      <p:sp>
        <p:nvSpPr>
          <p:cNvPr id="170" name="Google Shape;170;p26"/>
          <p:cNvSpPr txBox="1"/>
          <p:nvPr/>
        </p:nvSpPr>
        <p:spPr>
          <a:xfrm>
            <a:off x="55075" y="488750"/>
            <a:ext cx="4465200" cy="11268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i="0" u="none" strike="noStrike" cap="none">
                <a:solidFill>
                  <a:srgbClr val="FF0000"/>
                </a:solidFill>
                <a:latin typeface="Calibri"/>
                <a:ea typeface="Calibri"/>
                <a:cs typeface="Calibri"/>
                <a:sym typeface="Calibri"/>
              </a:rPr>
              <a:t>Sana Labs - AI driven solutions for business</a:t>
            </a:r>
            <a:endParaRPr sz="1200" b="1" i="0" u="none" strike="noStrike" cap="none">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Sana Agent Platform - build custom AI agents in minutes</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data integrations, no-code customizations, compiling and analyzing data, onboarding new hires, automating compliance audits, answering product questions, ...  (Stockholm, Sweden)</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sng" strike="noStrike" cap="none">
                <a:solidFill>
                  <a:schemeClr val="hlink"/>
                </a:solidFill>
                <a:latin typeface="Calibri"/>
                <a:ea typeface="Calibri"/>
                <a:cs typeface="Calibri"/>
                <a:sym typeface="Calibri"/>
                <a:hlinkClick r:id="rId3"/>
              </a:rPr>
              <a:t>https://sanalabs.com/agent-platform-overview</a:t>
            </a:r>
            <a:r>
              <a:rPr lang="en"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p:txBody>
      </p:sp>
      <p:pic>
        <p:nvPicPr>
          <p:cNvPr id="171" name="Google Shape;171;p26"/>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597575" y="485675"/>
            <a:ext cx="2175000" cy="1132958"/>
          </a:xfrm>
          <a:prstGeom prst="rect">
            <a:avLst/>
          </a:prstGeom>
          <a:noFill/>
          <a:ln w="9525" cap="flat" cmpd="sng">
            <a:solidFill>
              <a:srgbClr val="FF0000"/>
            </a:solidFill>
            <a:prstDash val="solid"/>
            <a:round/>
            <a:headEnd type="none" w="sm" len="sm"/>
            <a:tailEnd type="none" w="sm" len="sm"/>
          </a:ln>
        </p:spPr>
      </p:pic>
      <p:sp>
        <p:nvSpPr>
          <p:cNvPr id="172" name="Google Shape;172;p26"/>
          <p:cNvSpPr txBox="1"/>
          <p:nvPr/>
        </p:nvSpPr>
        <p:spPr>
          <a:xfrm>
            <a:off x="55075" y="1725150"/>
            <a:ext cx="4465200" cy="12651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i="0" u="none" strike="noStrike" cap="none">
                <a:solidFill>
                  <a:srgbClr val="FF0000"/>
                </a:solidFill>
                <a:latin typeface="Calibri"/>
                <a:ea typeface="Calibri"/>
                <a:cs typeface="Calibri"/>
                <a:sym typeface="Calibri"/>
              </a:rPr>
              <a:t>Shopify - build online store with AI in minutes</a:t>
            </a:r>
            <a:endParaRPr sz="1200" b="1" i="0" u="none" strike="noStrike" cap="none">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Shopify's automated store builder that creates complete storefronts from simple text descriptions</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Major upgrades to Sidekick AI assistant - now supports voice conversations and screen sharing, and can also handle tasks like running reports and creating discount codes</a:t>
            </a:r>
            <a:endParaRPr sz="9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b="0" i="0" u="sng" strike="noStrike" cap="none">
                <a:solidFill>
                  <a:schemeClr val="hlink"/>
                </a:solidFill>
                <a:latin typeface="Calibri"/>
                <a:ea typeface="Calibri"/>
                <a:cs typeface="Calibri"/>
                <a:sym typeface="Calibri"/>
                <a:hlinkClick r:id="rId5"/>
              </a:rPr>
              <a:t>https://www.shopify.com/blog/expanding-your-ai-horizons-summer-edition-25</a:t>
            </a:r>
            <a:r>
              <a:rPr lang="en" sz="900" b="0" i="0" u="none" strike="noStrike" cap="none">
                <a:solidFill>
                  <a:schemeClr val="dk1"/>
                </a:solidFill>
                <a:latin typeface="Calibri"/>
                <a:ea typeface="Calibri"/>
                <a:cs typeface="Calibri"/>
                <a:sym typeface="Calibri"/>
              </a:rPr>
              <a:t> </a:t>
            </a:r>
            <a:endParaRPr sz="900" b="0" i="0" u="none" strike="noStrike" cap="none">
              <a:solidFill>
                <a:schemeClr val="dk1"/>
              </a:solidFill>
              <a:latin typeface="Calibri"/>
              <a:ea typeface="Calibri"/>
              <a:cs typeface="Calibri"/>
              <a:sym typeface="Calibri"/>
            </a:endParaRPr>
          </a:p>
        </p:txBody>
      </p:sp>
      <p:pic>
        <p:nvPicPr>
          <p:cNvPr id="173" name="Google Shape;173;p26"/>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4597575" y="1909000"/>
            <a:ext cx="2107725" cy="661750"/>
          </a:xfrm>
          <a:prstGeom prst="rect">
            <a:avLst/>
          </a:prstGeom>
          <a:noFill/>
          <a:ln w="9525" cap="flat" cmpd="sng">
            <a:solidFill>
              <a:srgbClr val="FF0000"/>
            </a:solidFill>
            <a:prstDash val="solid"/>
            <a:round/>
            <a:headEnd type="none" w="sm" len="sm"/>
            <a:tailEnd type="none" w="sm" len="sm"/>
          </a:ln>
        </p:spPr>
      </p:pic>
      <p:sp>
        <p:nvSpPr>
          <p:cNvPr id="174" name="Google Shape;174;p26"/>
          <p:cNvSpPr txBox="1"/>
          <p:nvPr/>
        </p:nvSpPr>
        <p:spPr>
          <a:xfrm>
            <a:off x="55075" y="3099850"/>
            <a:ext cx="4465200" cy="9420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i="0" u="none" strike="noStrike" cap="none">
                <a:solidFill>
                  <a:srgbClr val="FF0000"/>
                </a:solidFill>
                <a:latin typeface="Calibri"/>
                <a:ea typeface="Calibri"/>
                <a:cs typeface="Calibri"/>
                <a:sym typeface="Calibri"/>
              </a:rPr>
              <a:t>Bytedance BAGEL - open 7B multimodal</a:t>
            </a:r>
            <a:endParaRPr sz="1200" b="1" i="0" u="none" strike="noStrike" cap="none">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model understands and generates both image + text</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outperforms leading VLMs, </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China, open source (Apache 2.0)</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sng" strike="noStrike" cap="none">
                <a:solidFill>
                  <a:schemeClr val="hlink"/>
                </a:solidFill>
                <a:latin typeface="Calibri"/>
                <a:ea typeface="Calibri"/>
                <a:cs typeface="Calibri"/>
                <a:sym typeface="Calibri"/>
                <a:hlinkClick r:id="rId7"/>
              </a:rPr>
              <a:t>https://x.com/mervenoyann/status/1925218434964472067</a:t>
            </a:r>
            <a:endParaRPr sz="900" b="0" i="0" u="none" strike="noStrike" cap="none">
              <a:solidFill>
                <a:schemeClr val="dk1"/>
              </a:solidFill>
              <a:latin typeface="Calibri"/>
              <a:ea typeface="Calibri"/>
              <a:cs typeface="Calibri"/>
              <a:sym typeface="Calibri"/>
            </a:endParaRPr>
          </a:p>
        </p:txBody>
      </p:sp>
      <p:pic>
        <p:nvPicPr>
          <p:cNvPr id="175" name="Google Shape;175;p26"/>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4584476" y="2842151"/>
            <a:ext cx="1938951" cy="2091099"/>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7"/>
          <p:cNvSpPr txBox="1"/>
          <p:nvPr/>
        </p:nvSpPr>
        <p:spPr>
          <a:xfrm>
            <a:off x="55075" y="52750"/>
            <a:ext cx="21750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i="0" u="none" strike="noStrike" cap="none">
                <a:solidFill>
                  <a:schemeClr val="dk1"/>
                </a:solidFill>
                <a:latin typeface="Calibri"/>
                <a:ea typeface="Calibri"/>
                <a:cs typeface="Calibri"/>
                <a:sym typeface="Calibri"/>
              </a:rPr>
              <a:t>AI Updates - </a:t>
            </a:r>
            <a:r>
              <a:rPr lang="en" sz="2000" b="1">
                <a:solidFill>
                  <a:schemeClr val="dk1"/>
                </a:solidFill>
                <a:latin typeface="Calibri"/>
                <a:ea typeface="Calibri"/>
                <a:cs typeface="Calibri"/>
                <a:sym typeface="Calibri"/>
              </a:rPr>
              <a:t>5</a:t>
            </a:r>
            <a:endParaRPr sz="2000" b="1" i="0" u="none" strike="noStrike" cap="none">
              <a:solidFill>
                <a:schemeClr val="dk1"/>
              </a:solidFill>
              <a:latin typeface="Calibri"/>
              <a:ea typeface="Calibri"/>
              <a:cs typeface="Calibri"/>
              <a:sym typeface="Calibri"/>
            </a:endParaRPr>
          </a:p>
        </p:txBody>
      </p:sp>
      <p:sp>
        <p:nvSpPr>
          <p:cNvPr id="181" name="Google Shape;181;p27"/>
          <p:cNvSpPr txBox="1"/>
          <p:nvPr/>
        </p:nvSpPr>
        <p:spPr>
          <a:xfrm>
            <a:off x="55075" y="488750"/>
            <a:ext cx="4465200" cy="15732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a:solidFill>
                  <a:srgbClr val="FF0000"/>
                </a:solidFill>
                <a:latin typeface="Calibri"/>
                <a:ea typeface="Calibri"/>
                <a:cs typeface="Calibri"/>
                <a:sym typeface="Calibri"/>
              </a:rPr>
              <a:t>Vercel v0-1.0-md webdev model</a:t>
            </a:r>
            <a:r>
              <a:rPr lang="en" sz="1200" b="1" i="0" u="none" strike="noStrike" cap="none">
                <a:solidFill>
                  <a:srgbClr val="FF0000"/>
                </a:solidFill>
                <a:latin typeface="Calibri"/>
                <a:ea typeface="Calibri"/>
                <a:cs typeface="Calibri"/>
                <a:sym typeface="Calibri"/>
              </a:rPr>
              <a:t> </a:t>
            </a:r>
            <a:endParaRPr sz="1200" b="1" i="0" u="none" strike="noStrike" cap="none">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available via API, optimized for javascript frameworks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accepts prompts with text and images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128K context length</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integrates with OpenAI-compatible tools and can "auto-fix" common code issues</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plans: $20/mo or $30/mo</a:t>
            </a:r>
            <a:endParaRPr sz="1200">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u="sng">
                <a:solidFill>
                  <a:schemeClr val="hlink"/>
                </a:solidFill>
                <a:latin typeface="Calibri"/>
                <a:ea typeface="Calibri"/>
                <a:cs typeface="Calibri"/>
                <a:sym typeface="Calibri"/>
                <a:hlinkClick r:id="rId3"/>
              </a:rPr>
              <a:t>https://vercel.com</a:t>
            </a:r>
            <a:endParaRPr sz="900">
              <a:solidFill>
                <a:schemeClr val="dk1"/>
              </a:solidFill>
              <a:latin typeface="Calibri"/>
              <a:ea typeface="Calibri"/>
              <a:cs typeface="Calibri"/>
              <a:sym typeface="Calibri"/>
            </a:endParaRPr>
          </a:p>
          <a:p>
            <a:pPr marL="171450" marR="0" lvl="0" indent="-107950" algn="l" rtl="0">
              <a:lnSpc>
                <a:spcPct val="100000"/>
              </a:lnSpc>
              <a:spcBef>
                <a:spcPts val="0"/>
              </a:spcBef>
              <a:spcAft>
                <a:spcPts val="0"/>
              </a:spcAft>
              <a:buClr>
                <a:schemeClr val="dk1"/>
              </a:buClr>
              <a:buSzPts val="800"/>
              <a:buFont typeface="Calibri"/>
              <a:buChar char="●"/>
            </a:pPr>
            <a:r>
              <a:rPr lang="en" sz="800" u="sng">
                <a:solidFill>
                  <a:schemeClr val="hlink"/>
                </a:solidFill>
                <a:latin typeface="Calibri"/>
                <a:ea typeface="Calibri"/>
                <a:cs typeface="Calibri"/>
                <a:sym typeface="Calibri"/>
                <a:hlinkClick r:id="rId4"/>
              </a:rPr>
              <a:t>https://techcrunch.com/2025/05/22/vercel-debuts-an-ai-model-optimized-for-web-development/</a:t>
            </a:r>
            <a:r>
              <a:rPr lang="en" sz="800">
                <a:solidFill>
                  <a:schemeClr val="dk1"/>
                </a:solidFill>
                <a:latin typeface="Calibri"/>
                <a:ea typeface="Calibri"/>
                <a:cs typeface="Calibri"/>
                <a:sym typeface="Calibri"/>
              </a:rPr>
              <a:t> </a:t>
            </a:r>
            <a:endParaRPr sz="800">
              <a:solidFill>
                <a:schemeClr val="dk1"/>
              </a:solidFill>
              <a:latin typeface="Calibri"/>
              <a:ea typeface="Calibri"/>
              <a:cs typeface="Calibri"/>
              <a:sym typeface="Calibri"/>
            </a:endParaRPr>
          </a:p>
        </p:txBody>
      </p:sp>
      <p:pic>
        <p:nvPicPr>
          <p:cNvPr id="182" name="Google Shape;182;p27"/>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611100" y="967675"/>
            <a:ext cx="1768025" cy="478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8"/>
          <p:cNvSpPr txBox="1"/>
          <p:nvPr/>
        </p:nvSpPr>
        <p:spPr>
          <a:xfrm>
            <a:off x="55075" y="52750"/>
            <a:ext cx="33171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i="0" u="none" strike="noStrike" cap="none">
                <a:solidFill>
                  <a:schemeClr val="dk1"/>
                </a:solidFill>
                <a:latin typeface="Calibri"/>
                <a:ea typeface="Calibri"/>
                <a:cs typeface="Calibri"/>
                <a:sym typeface="Calibri"/>
              </a:rPr>
              <a:t>Amazon Vulcan Robot</a:t>
            </a:r>
            <a:endParaRPr sz="2000" b="1" i="0" u="none" strike="noStrike" cap="none">
              <a:solidFill>
                <a:schemeClr val="dk1"/>
              </a:solidFill>
              <a:latin typeface="Calibri"/>
              <a:ea typeface="Calibri"/>
              <a:cs typeface="Calibri"/>
              <a:sym typeface="Calibri"/>
            </a:endParaRPr>
          </a:p>
        </p:txBody>
      </p:sp>
      <p:sp>
        <p:nvSpPr>
          <p:cNvPr id="188" name="Google Shape;188;p28"/>
          <p:cNvSpPr txBox="1"/>
          <p:nvPr/>
        </p:nvSpPr>
        <p:spPr>
          <a:xfrm>
            <a:off x="55075" y="779575"/>
            <a:ext cx="4475700" cy="37125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i="0" u="none" strike="noStrike" cap="none">
                <a:solidFill>
                  <a:srgbClr val="FF0000"/>
                </a:solidFill>
                <a:latin typeface="Calibri"/>
                <a:ea typeface="Calibri"/>
                <a:cs typeface="Calibri"/>
                <a:sym typeface="Calibri"/>
              </a:rPr>
              <a:t>Amazon Vulcan - a robot with a sense of touch</a:t>
            </a:r>
            <a:endParaRPr sz="1200" b="1" i="0" u="none" strike="noStrike" cap="none">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It works through AI, can recognize objects by contact, capable of picking up, moving, and storing products while processing a large percentage of the inventory during real-world tests</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It is the first robot capable of “feeling” what it does and knows what strength and speed to apply to avoid damaging the item</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The robot’s other arm has a suction cup that can grab anything it wants to take from the compartments, with a camera and AI to make sure it only picks one item and not several by mistake</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Vulcan learns from its mistakes and understands how objects behave when touched. When an object falls, gets stuck, or is not recognized, the system logs that error, so it doesn’t happen again.</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Vulcan is operating in the logistics centres of Spokane (U.S.) and Hamburg (Germany). It has already processed more than half a million orders.</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Vulcan can handle approximately 75% of available inventory. For now, it’s only being used to pick items located at the top of 2.4-meter stacks and those on the bottom, preventing workers from bending too much or having to climb ladders</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sng" strike="noStrike" cap="none">
                <a:solidFill>
                  <a:schemeClr val="hlink"/>
                </a:solidFill>
                <a:latin typeface="Calibri"/>
                <a:ea typeface="Calibri"/>
                <a:cs typeface="Calibri"/>
                <a:sym typeface="Calibri"/>
                <a:hlinkClick r:id="rId3"/>
              </a:rPr>
              <a:t>https://unionrayo.com/en/amazon-vulcan-robot-sense-touch/</a:t>
            </a:r>
            <a:r>
              <a:rPr lang="en"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p:txBody>
      </p:sp>
      <p:pic>
        <p:nvPicPr>
          <p:cNvPr id="189" name="Google Shape;189;p28"/>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757325" y="1360000"/>
            <a:ext cx="4308426" cy="2423490"/>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9"/>
          <p:cNvSpPr txBox="1"/>
          <p:nvPr/>
        </p:nvSpPr>
        <p:spPr>
          <a:xfrm>
            <a:off x="55075" y="52750"/>
            <a:ext cx="44757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i="0" u="none" strike="noStrike" cap="none">
                <a:solidFill>
                  <a:schemeClr val="dk1"/>
                </a:solidFill>
                <a:latin typeface="Calibri"/>
                <a:ea typeface="Calibri"/>
                <a:cs typeface="Calibri"/>
                <a:sym typeface="Calibri"/>
              </a:rPr>
              <a:t>99% of AI Startups Will Be Dead by 2026</a:t>
            </a:r>
            <a:endParaRPr sz="2000" b="1" i="0" u="none" strike="noStrike" cap="none">
              <a:solidFill>
                <a:schemeClr val="dk1"/>
              </a:solidFill>
              <a:latin typeface="Calibri"/>
              <a:ea typeface="Calibri"/>
              <a:cs typeface="Calibri"/>
              <a:sym typeface="Calibri"/>
            </a:endParaRPr>
          </a:p>
        </p:txBody>
      </p:sp>
      <p:sp>
        <p:nvSpPr>
          <p:cNvPr id="195" name="Google Shape;195;p29"/>
          <p:cNvSpPr txBox="1"/>
          <p:nvPr/>
        </p:nvSpPr>
        <p:spPr>
          <a:xfrm>
            <a:off x="55075" y="550975"/>
            <a:ext cx="4475700" cy="35280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99% of AI Startups Will Be Dead by 2026 — Here’s Why</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sng" strike="noStrike" cap="none">
                <a:solidFill>
                  <a:schemeClr val="hlink"/>
                </a:solidFill>
                <a:latin typeface="Calibri"/>
                <a:ea typeface="Calibri"/>
                <a:cs typeface="Calibri"/>
                <a:sym typeface="Calibri"/>
                <a:hlinkClick r:id="rId3"/>
              </a:rPr>
              <a:t>https://skooloflife.medium.com/99-of-ai-startups-will-be-dead-by-2026-heres-why-bfc974edd968</a:t>
            </a:r>
            <a:r>
              <a:rPr lang="en"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This article argues that the current AI startup boom mirrors the dot-com bubble and predicts that 99% of AI startups will fail by 2026.</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Here's the core argument: The Wrapper Problem</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Most AI startups are just "LLM wrappers" - pretty interfaces built on top of OpenAI's API with no real technology of their own. The author discovered that a $60/month podcast tool he used could be replicated for under $4 using OpenAI's API directly. These companies are essentially charging premium prices for simple prompt pipelines with basic UIs.</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The entire AI ecosystem relies on a precarious chain: </a:t>
            </a:r>
            <a:endParaRPr sz="1200" b="0" i="0" u="none" strike="noStrike" cap="none">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Wrappers depend on OpenAI</a:t>
            </a:r>
            <a:endParaRPr sz="1200" b="0" i="0" u="none" strike="noStrike" cap="none">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OpenAI depends on Microsoft's Azure infrastructure</a:t>
            </a:r>
            <a:endParaRPr sz="1200" b="0" i="0" u="none" strike="noStrike" cap="none">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Microsoft needs NVIDIA's chips</a:t>
            </a:r>
            <a:endParaRPr sz="1200" b="0" i="0" u="none" strike="noStrike" cap="none">
              <a:solidFill>
                <a:schemeClr val="dk1"/>
              </a:solidFill>
              <a:latin typeface="Calibri"/>
              <a:ea typeface="Calibri"/>
              <a:cs typeface="Calibri"/>
              <a:sym typeface="Calibri"/>
            </a:endParaRPr>
          </a:p>
          <a:p>
            <a:pPr marL="914400" marR="0" lvl="1" indent="-30480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NVIDIA controls the hardware that powers everything</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This creates multiple single points of failure where disruption at any level could collapse the entire system.</a:t>
            </a:r>
            <a:endParaRPr sz="1200" b="0" i="0" u="none" strike="noStrike" cap="none">
              <a:solidFill>
                <a:schemeClr val="dk1"/>
              </a:solidFill>
              <a:latin typeface="Calibri"/>
              <a:ea typeface="Calibri"/>
              <a:cs typeface="Calibri"/>
              <a:sym typeface="Calibri"/>
            </a:endParaRPr>
          </a:p>
        </p:txBody>
      </p:sp>
      <p:sp>
        <p:nvSpPr>
          <p:cNvPr id="196" name="Google Shape;196;p29"/>
          <p:cNvSpPr txBox="1"/>
          <p:nvPr/>
        </p:nvSpPr>
        <p:spPr>
          <a:xfrm>
            <a:off x="4615125" y="559600"/>
            <a:ext cx="4475700" cy="37125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Most wrapper companies burn cash on freemium users while paying OpenAI per API call, whether users pay or not. They're essentially subsidizing OpenAI's growth while bleeding money themselves. When funding dries up, these companies will vanish, taking OpenAI's distribution network with them.</a:t>
            </a:r>
            <a:br>
              <a:rPr lang="en" sz="1200" b="0" i="0" u="none" strike="noStrike" cap="none">
                <a:solidFill>
                  <a:schemeClr val="dk1"/>
                </a:solidFill>
                <a:latin typeface="Calibri"/>
                <a:ea typeface="Calibri"/>
                <a:cs typeface="Calibri"/>
                <a:sym typeface="Calibri"/>
              </a:rPr>
            </a:b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Three Potential Black Swan Events</a:t>
            </a:r>
            <a:endParaRPr sz="1200" b="0" i="0" u="none" strike="noStrike" cap="none">
              <a:solidFill>
                <a:schemeClr val="dk1"/>
              </a:solidFill>
              <a:latin typeface="Calibri"/>
              <a:ea typeface="Calibri"/>
              <a:cs typeface="Calibri"/>
              <a:sym typeface="Calibri"/>
            </a:endParaRPr>
          </a:p>
          <a:p>
            <a:pPr marL="342900" marR="0" lvl="1"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Hardware disruption - NVIDIA supply chain issues halting GPU availability</a:t>
            </a:r>
            <a:endParaRPr sz="1200" b="0" i="0" u="none" strike="noStrike" cap="none">
              <a:solidFill>
                <a:schemeClr val="dk1"/>
              </a:solidFill>
              <a:latin typeface="Calibri"/>
              <a:ea typeface="Calibri"/>
              <a:cs typeface="Calibri"/>
              <a:sym typeface="Calibri"/>
            </a:endParaRPr>
          </a:p>
          <a:p>
            <a:pPr marL="342900" marR="0" lvl="1"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Regulatory intervention - Government restrictions on AI models</a:t>
            </a:r>
            <a:endParaRPr sz="1200" b="0" i="0" u="none" strike="noStrike" cap="none">
              <a:solidFill>
                <a:schemeClr val="dk1"/>
              </a:solidFill>
              <a:latin typeface="Calibri"/>
              <a:ea typeface="Calibri"/>
              <a:cs typeface="Calibri"/>
              <a:sym typeface="Calibri"/>
            </a:endParaRPr>
          </a:p>
          <a:p>
            <a:pPr marL="342900" marR="0" lvl="1"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Paradigm shift - New AI approaches that don't require current infrastructure</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The author argues that only infrastructure companies survive market corrections - those that others depend on and can't easily replace. </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Most current AI startups are building user-facing tools rather than foundational infrastructure, making them vulnerable when the market inevitably corrects.</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The lasting winners will be the few companies building irreplaceable infrastructure that the entire ecosystem depends on.</a:t>
            </a:r>
            <a:endParaRPr sz="1200" b="0" i="0" u="none" strike="noStrike" cap="non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0"/>
          <p:cNvSpPr txBox="1"/>
          <p:nvPr/>
        </p:nvSpPr>
        <p:spPr>
          <a:xfrm>
            <a:off x="55075" y="52750"/>
            <a:ext cx="21138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i="0" u="none" strike="noStrike" cap="none">
                <a:solidFill>
                  <a:schemeClr val="dk1"/>
                </a:solidFill>
                <a:latin typeface="Calibri"/>
                <a:ea typeface="Calibri"/>
                <a:cs typeface="Calibri"/>
                <a:sym typeface="Calibri"/>
              </a:rPr>
              <a:t>OpenaAI Codex</a:t>
            </a:r>
            <a:endParaRPr sz="2000" b="1" i="0" u="none" strike="noStrike" cap="none">
              <a:solidFill>
                <a:schemeClr val="dk1"/>
              </a:solidFill>
              <a:latin typeface="Calibri"/>
              <a:ea typeface="Calibri"/>
              <a:cs typeface="Calibri"/>
              <a:sym typeface="Calibri"/>
            </a:endParaRPr>
          </a:p>
        </p:txBody>
      </p:sp>
      <p:sp>
        <p:nvSpPr>
          <p:cNvPr id="202" name="Google Shape;202;p30"/>
          <p:cNvSpPr txBox="1"/>
          <p:nvPr/>
        </p:nvSpPr>
        <p:spPr>
          <a:xfrm>
            <a:off x="55075" y="446300"/>
            <a:ext cx="4443900" cy="44514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rgbClr val="FF0000"/>
              </a:buClr>
              <a:buSzPts val="900"/>
              <a:buFont typeface="Calibri"/>
              <a:buChar char="●"/>
            </a:pPr>
            <a:r>
              <a:rPr lang="en" sz="1200" b="1" i="0" u="none" strike="noStrike" cap="none">
                <a:solidFill>
                  <a:srgbClr val="FF0000"/>
                </a:solidFill>
                <a:latin typeface="Calibri"/>
                <a:ea typeface="Calibri"/>
                <a:cs typeface="Calibri"/>
                <a:sym typeface="Calibri"/>
              </a:rPr>
              <a:t>OpenAI Codex (May 2025)</a:t>
            </a:r>
            <a:endParaRPr sz="1200" b="1" i="0" u="none" strike="noStrike" cap="none">
              <a:solidFill>
                <a:srgbClr val="FF0000"/>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latest AI-powered software engineering agent - collaborative, cloud-based</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Can simultaneously manage multiple tasks which are assigned using text prompts: writing new features, fixing bugs, answering questions about codebases, running tests, and proposing pull requests</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Each task operates in its own secure sandbox loaded with the user's code repository</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Codex integrates with GitHub and can be accessed through the ChatGPT web interface</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Human-Like Code Generation (new codex-1 model - a specialized version of OpenAI’s o3)</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Codex iteratively tests its outputs until they pass, aiming for production-ready results</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sng" strike="noStrike" cap="none">
                <a:solidFill>
                  <a:schemeClr val="hlink"/>
                </a:solidFill>
                <a:latin typeface="Calibri"/>
                <a:ea typeface="Calibri"/>
                <a:cs typeface="Calibri"/>
                <a:sym typeface="Calibri"/>
                <a:hlinkClick r:id="rId3"/>
              </a:rPr>
              <a:t>AGENTS.md</a:t>
            </a:r>
            <a:r>
              <a:rPr lang="en" sz="1200" b="0" i="0" u="none" strike="noStrike" cap="none">
                <a:solidFill>
                  <a:schemeClr val="dk1"/>
                </a:solidFill>
                <a:latin typeface="Calibri"/>
                <a:ea typeface="Calibri"/>
                <a:cs typeface="Calibri"/>
                <a:sym typeface="Calibri"/>
              </a:rPr>
              <a:t> - file created by human and placed in repo - provides project-specific guidelines, coding standards, and context</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Codex operates in an isolated, internet-disabled environment, limiting its access to only the code and dependencies provided. It is designed to refuse requests for malicious software development and includes enhanced safety evaluations and policy frameworks to prevent abuse</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Users can verify Codex’s work through citations, terminal logs, and test results. The agent explicitly communicates uncertainties or test failures</a:t>
            </a:r>
            <a:endParaRPr sz="1200" b="0" i="0" u="none" strike="noStrike" cap="none">
              <a:solidFill>
                <a:schemeClr val="dk1"/>
              </a:solidFill>
              <a:latin typeface="Calibri"/>
              <a:ea typeface="Calibri"/>
              <a:cs typeface="Calibri"/>
              <a:sym typeface="Calibri"/>
            </a:endParaRPr>
          </a:p>
        </p:txBody>
      </p:sp>
      <p:sp>
        <p:nvSpPr>
          <p:cNvPr id="203" name="Google Shape;203;p30"/>
          <p:cNvSpPr txBox="1"/>
          <p:nvPr/>
        </p:nvSpPr>
        <p:spPr>
          <a:xfrm>
            <a:off x="4575775" y="446300"/>
            <a:ext cx="4496100" cy="14961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rgbClr val="3C78D8"/>
                </a:solidFill>
                <a:latin typeface="Calibri"/>
                <a:ea typeface="Calibri"/>
                <a:cs typeface="Calibri"/>
                <a:sym typeface="Calibri"/>
              </a:rPr>
              <a:t>Codex is initially available to ChatGPT Pro, Team, and Enterprise users, with support for Plus and Edu users coming soon.</a:t>
            </a:r>
            <a:r>
              <a:rPr lang="en"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OpenAI has also updated </a:t>
            </a:r>
            <a:r>
              <a:rPr lang="en" sz="1200" b="1" i="0" u="none" strike="noStrike" cap="none">
                <a:solidFill>
                  <a:srgbClr val="FF0000"/>
                </a:solidFill>
                <a:latin typeface="Calibri"/>
                <a:ea typeface="Calibri"/>
                <a:cs typeface="Calibri"/>
                <a:sym typeface="Calibri"/>
              </a:rPr>
              <a:t>Codex CLI</a:t>
            </a:r>
            <a:r>
              <a:rPr lang="en" sz="1200" b="0" i="0" u="none" strike="noStrike" cap="none">
                <a:solidFill>
                  <a:schemeClr val="dk1"/>
                </a:solidFill>
                <a:latin typeface="Calibri"/>
                <a:ea typeface="Calibri"/>
                <a:cs typeface="Calibri"/>
                <a:sym typeface="Calibri"/>
              </a:rPr>
              <a:t>, a lightweight open-source agent for terminal workflows. A smaller, faster codex-1 variant (codex-mini-latest) is now available, optimized for low-latency code Q&amp;A and editing</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sng" strike="noStrike" cap="none">
                <a:solidFill>
                  <a:schemeClr val="hlink"/>
                </a:solidFill>
                <a:latin typeface="Calibri"/>
                <a:ea typeface="Calibri"/>
                <a:cs typeface="Calibri"/>
                <a:sym typeface="Calibri"/>
                <a:hlinkClick r:id="rId4"/>
              </a:rPr>
              <a:t>https://openai.com/index/introducing-codex/</a:t>
            </a:r>
            <a:r>
              <a:rPr lang="en"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sng" strike="noStrike" cap="none">
                <a:solidFill>
                  <a:schemeClr val="hlink"/>
                </a:solidFill>
                <a:latin typeface="Calibri"/>
                <a:ea typeface="Calibri"/>
                <a:cs typeface="Calibri"/>
                <a:sym typeface="Calibri"/>
                <a:hlinkClick r:id="rId5"/>
              </a:rPr>
              <a:t>https://www.youtube.com/watch?v=utujQfglbk8</a:t>
            </a:r>
            <a:r>
              <a:rPr lang="en"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p:txBody>
      </p:sp>
      <p:pic>
        <p:nvPicPr>
          <p:cNvPr id="204" name="Google Shape;204;p30"/>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4575775" y="2094800"/>
            <a:ext cx="4496102" cy="2529055"/>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1"/>
          <p:cNvSpPr txBox="1"/>
          <p:nvPr/>
        </p:nvSpPr>
        <p:spPr>
          <a:xfrm>
            <a:off x="55075" y="52750"/>
            <a:ext cx="51054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i="0" u="none" strike="noStrike" cap="none">
                <a:solidFill>
                  <a:schemeClr val="dk1"/>
                </a:solidFill>
                <a:latin typeface="Calibri"/>
                <a:ea typeface="Calibri"/>
                <a:cs typeface="Calibri"/>
                <a:sym typeface="Calibri"/>
              </a:rPr>
              <a:t>WorldPM</a:t>
            </a:r>
            <a:endParaRPr sz="2000" b="1" i="0" u="none" strike="noStrike" cap="none">
              <a:solidFill>
                <a:schemeClr val="dk1"/>
              </a:solidFill>
              <a:latin typeface="Calibri"/>
              <a:ea typeface="Calibri"/>
              <a:cs typeface="Calibri"/>
              <a:sym typeface="Calibri"/>
            </a:endParaRPr>
          </a:p>
        </p:txBody>
      </p:sp>
      <p:sp>
        <p:nvSpPr>
          <p:cNvPr id="210" name="Google Shape;210;p31"/>
          <p:cNvSpPr txBox="1"/>
          <p:nvPr/>
        </p:nvSpPr>
        <p:spPr>
          <a:xfrm>
            <a:off x="55075" y="479200"/>
            <a:ext cx="4481700" cy="44514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i="0" u="none" strike="noStrike" cap="none">
                <a:solidFill>
                  <a:srgbClr val="FF0000"/>
                </a:solidFill>
                <a:latin typeface="Calibri"/>
                <a:ea typeface="Calibri"/>
                <a:cs typeface="Calibri"/>
                <a:sym typeface="Calibri"/>
              </a:rPr>
              <a:t>WorldPM-72B family of models - open source</a:t>
            </a:r>
            <a:endParaRPr sz="1200" b="1" i="0" u="none" strike="noStrike" cap="none">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Developed by QwenLM</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WorldPM = World Preference Modeling</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Idea - train the model to predict which answer people choose (RLHF)</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a model can be trained on samples collected from diverse public forums</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More data and bigger model (72B) - better ability of the model to detect deceptive/incomplete responses. Factual knowledge also grows with model size</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The model can be used for fine-tuning as RLHF Optimization: Integrates into reinforcement learning pipelines, improving in-house evaluation scores by 4-8%; Response Ranking; Custom Preference Tuning</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rgbClr val="3C78D8"/>
              </a:buClr>
              <a:buSzPts val="1200"/>
              <a:buFont typeface="Calibri"/>
              <a:buChar char="●"/>
            </a:pPr>
            <a:r>
              <a:rPr lang="en" sz="1200" b="0" i="0" u="none" strike="noStrike" cap="none">
                <a:solidFill>
                  <a:srgbClr val="3C78D8"/>
                </a:solidFill>
                <a:latin typeface="Calibri"/>
                <a:ea typeface="Calibri"/>
                <a:cs typeface="Calibri"/>
                <a:sym typeface="Calibri"/>
              </a:rPr>
              <a:t>WorldPM represents a breakthrough in unified preference representation learning through large-scale training. While our experiments demonstrate strong generalization capabilities across various preference scenarios, we recommend task-specific fine-tuning for optimal performance.</a:t>
            </a:r>
            <a:endParaRPr sz="1200" b="0" i="0" u="none" strike="noStrike" cap="none">
              <a:solidFill>
                <a:srgbClr val="3C78D8"/>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sng" strike="noStrike" cap="none">
                <a:solidFill>
                  <a:schemeClr val="hlink"/>
                </a:solidFill>
                <a:latin typeface="Calibri"/>
                <a:ea typeface="Calibri"/>
                <a:cs typeface="Calibri"/>
                <a:sym typeface="Calibri"/>
                <a:hlinkClick r:id="rId3"/>
              </a:rPr>
              <a:t>https://arxiv.org/abs/2505.10527</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sng" strike="noStrike" cap="none">
                <a:solidFill>
                  <a:schemeClr val="hlink"/>
                </a:solidFill>
                <a:latin typeface="Calibri"/>
                <a:ea typeface="Calibri"/>
                <a:cs typeface="Calibri"/>
                <a:sym typeface="Calibri"/>
                <a:hlinkClick r:id="rId4"/>
              </a:rPr>
              <a:t>https://github.com/QwenLM/WorldPM</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sng" strike="noStrike" cap="none">
                <a:solidFill>
                  <a:schemeClr val="hlink"/>
                </a:solidFill>
                <a:latin typeface="Calibri"/>
                <a:ea typeface="Calibri"/>
                <a:cs typeface="Calibri"/>
                <a:sym typeface="Calibri"/>
                <a:hlinkClick r:id="rId5"/>
              </a:rPr>
              <a:t>https://huggingface.co/Qwen/WorldPM-72B</a:t>
            </a:r>
            <a:r>
              <a:rPr lang="en"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sng" strike="noStrike" cap="none">
                <a:solidFill>
                  <a:schemeClr val="hlink"/>
                </a:solidFill>
                <a:latin typeface="Calibri"/>
                <a:ea typeface="Calibri"/>
                <a:cs typeface="Calibri"/>
                <a:sym typeface="Calibri"/>
                <a:hlinkClick r:id="rId6"/>
              </a:rPr>
              <a:t>https://www.youtube.com/watch?v=JNNhXzwokZY</a:t>
            </a:r>
            <a:r>
              <a:rPr lang="en" sz="1200" b="0" i="0" u="none" strike="noStrike" cap="none">
                <a:solidFill>
                  <a:schemeClr val="dk1"/>
                </a:solidFill>
                <a:latin typeface="Calibri"/>
                <a:ea typeface="Calibri"/>
                <a:cs typeface="Calibri"/>
                <a:sym typeface="Calibri"/>
              </a:rPr>
              <a:t> - video</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Note: this work used HelpSteer2 dataset. Since then HelpSteer3 was published - </a:t>
            </a:r>
            <a:r>
              <a:rPr lang="en" sz="1200" b="0" i="0" u="sng" strike="noStrike" cap="none">
                <a:solidFill>
                  <a:schemeClr val="hlink"/>
                </a:solidFill>
                <a:latin typeface="Calibri"/>
                <a:ea typeface="Calibri"/>
                <a:cs typeface="Calibri"/>
                <a:sym typeface="Calibri"/>
                <a:hlinkClick r:id="rId7"/>
              </a:rPr>
              <a:t>https://arxiv.org/abs/2505.11475</a:t>
            </a:r>
            <a:r>
              <a:rPr lang="en"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p:txBody>
      </p:sp>
      <p:pic>
        <p:nvPicPr>
          <p:cNvPr id="211" name="Google Shape;211;p31" title="WorldPM.png"/>
          <p:cNvPicPr preferRelativeResize="0"/>
          <p:nvPr/>
        </p:nvPicPr>
        <p:blipFill rotWithShape="1">
          <a:blip r:embed="rId8">
            <a:alphaModFix/>
          </a:blip>
          <a:srcRect/>
          <a:stretch/>
        </p:blipFill>
        <p:spPr>
          <a:xfrm>
            <a:off x="5465850" y="479200"/>
            <a:ext cx="2927268" cy="4390902"/>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2"/>
          <p:cNvSpPr txBox="1"/>
          <p:nvPr/>
        </p:nvSpPr>
        <p:spPr>
          <a:xfrm>
            <a:off x="55075" y="52750"/>
            <a:ext cx="28260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i="0" u="none" strike="noStrike" cap="none">
                <a:solidFill>
                  <a:schemeClr val="dk1"/>
                </a:solidFill>
                <a:latin typeface="Calibri"/>
                <a:ea typeface="Calibri"/>
                <a:cs typeface="Calibri"/>
                <a:sym typeface="Calibri"/>
              </a:rPr>
              <a:t>AGT AI Holograms</a:t>
            </a:r>
            <a:endParaRPr sz="2000" b="1" i="0" u="none" strike="noStrike" cap="none">
              <a:solidFill>
                <a:schemeClr val="dk1"/>
              </a:solidFill>
              <a:latin typeface="Calibri"/>
              <a:ea typeface="Calibri"/>
              <a:cs typeface="Calibri"/>
              <a:sym typeface="Calibri"/>
            </a:endParaRPr>
          </a:p>
        </p:txBody>
      </p:sp>
      <p:sp>
        <p:nvSpPr>
          <p:cNvPr id="217" name="Google Shape;217;p32"/>
          <p:cNvSpPr txBox="1"/>
          <p:nvPr/>
        </p:nvSpPr>
        <p:spPr>
          <a:xfrm>
            <a:off x="84050" y="446525"/>
            <a:ext cx="3640200" cy="7572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Real-Time Deepfakes and Fantasy Transformations</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sng" strike="noStrike" cap="none">
                <a:solidFill>
                  <a:schemeClr val="hlink"/>
                </a:solidFill>
                <a:latin typeface="Calibri"/>
                <a:ea typeface="Calibri"/>
                <a:cs typeface="Calibri"/>
                <a:sym typeface="Calibri"/>
                <a:hlinkClick r:id="rId3"/>
              </a:rPr>
              <a:t>https://metaphysic.ai</a:t>
            </a:r>
            <a:r>
              <a:rPr lang="en"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search YouTube for </a:t>
            </a:r>
            <a:r>
              <a:rPr lang="en" sz="1200" b="1" i="0" u="none" strike="noStrike" cap="none">
                <a:solidFill>
                  <a:srgbClr val="FF0000"/>
                </a:solidFill>
                <a:latin typeface="Calibri"/>
                <a:ea typeface="Calibri"/>
                <a:cs typeface="Calibri"/>
                <a:sym typeface="Calibri"/>
              </a:rPr>
              <a:t>AGT AI (AGT = America Got Talent)</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search images for: </a:t>
            </a:r>
            <a:r>
              <a:rPr lang="en" sz="1200" b="1" i="0" u="none" strike="noStrike" cap="none">
                <a:solidFill>
                  <a:srgbClr val="3C78D8"/>
                </a:solidFill>
                <a:latin typeface="Calibri"/>
                <a:ea typeface="Calibri"/>
                <a:cs typeface="Calibri"/>
                <a:sym typeface="Calibri"/>
              </a:rPr>
              <a:t>holograms on stage setup</a:t>
            </a:r>
            <a:endParaRPr sz="1200" b="1" i="0" u="none" strike="noStrike" cap="none">
              <a:solidFill>
                <a:srgbClr val="3C78D8"/>
              </a:solidFill>
              <a:latin typeface="Calibri"/>
              <a:ea typeface="Calibri"/>
              <a:cs typeface="Calibri"/>
              <a:sym typeface="Calibri"/>
            </a:endParaRPr>
          </a:p>
        </p:txBody>
      </p:sp>
      <p:pic>
        <p:nvPicPr>
          <p:cNvPr id="218" name="Google Shape;218;p32"/>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285825" y="52750"/>
            <a:ext cx="1784595" cy="3172601"/>
          </a:xfrm>
          <a:prstGeom prst="rect">
            <a:avLst/>
          </a:prstGeom>
          <a:noFill/>
          <a:ln w="9525" cap="flat" cmpd="sng">
            <a:solidFill>
              <a:srgbClr val="FF0000"/>
            </a:solidFill>
            <a:prstDash val="solid"/>
            <a:round/>
            <a:headEnd type="none" w="sm" len="sm"/>
            <a:tailEnd type="none" w="sm" len="sm"/>
          </a:ln>
        </p:spPr>
      </p:pic>
      <p:pic>
        <p:nvPicPr>
          <p:cNvPr id="219" name="Google Shape;219;p32"/>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5354488" y="52750"/>
            <a:ext cx="1863274" cy="3172600"/>
          </a:xfrm>
          <a:prstGeom prst="rect">
            <a:avLst/>
          </a:prstGeom>
          <a:noFill/>
          <a:ln w="9525" cap="flat" cmpd="sng">
            <a:solidFill>
              <a:srgbClr val="FF0000"/>
            </a:solidFill>
            <a:prstDash val="solid"/>
            <a:round/>
            <a:headEnd type="none" w="sm" len="sm"/>
            <a:tailEnd type="none" w="sm" len="sm"/>
          </a:ln>
        </p:spPr>
      </p:pic>
      <p:pic>
        <p:nvPicPr>
          <p:cNvPr id="220" name="Google Shape;220;p32"/>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65453" y="2676828"/>
            <a:ext cx="2517150" cy="2398026"/>
          </a:xfrm>
          <a:prstGeom prst="rect">
            <a:avLst/>
          </a:prstGeom>
          <a:noFill/>
          <a:ln w="9525" cap="flat" cmpd="sng">
            <a:solidFill>
              <a:srgbClr val="FF0000"/>
            </a:solidFill>
            <a:prstDash val="solid"/>
            <a:round/>
            <a:headEnd type="none" w="sm" len="sm"/>
            <a:tailEnd type="none" w="sm" len="sm"/>
          </a:ln>
        </p:spPr>
      </p:pic>
      <p:sp>
        <p:nvSpPr>
          <p:cNvPr id="221" name="Google Shape;221;p32"/>
          <p:cNvSpPr txBox="1"/>
          <p:nvPr/>
        </p:nvSpPr>
        <p:spPr>
          <a:xfrm>
            <a:off x="5354500" y="3259925"/>
            <a:ext cx="3715800" cy="10344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Current performances typically use tightly stretched, transparent films and high-resolution, laser-powered projectors that provide very crisp, true-to-life images while still allowing audiences to see the background stage details.</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900"/>
              <a:buFont typeface="Arial"/>
              <a:buNone/>
            </a:pPr>
            <a:r>
              <a:rPr lang="en" sz="900" b="0" i="0" u="sng" strike="noStrike" cap="none">
                <a:solidFill>
                  <a:schemeClr val="hlink"/>
                </a:solidFill>
                <a:latin typeface="Calibri"/>
                <a:ea typeface="Calibri"/>
                <a:cs typeface="Calibri"/>
                <a:sym typeface="Calibri"/>
                <a:hlinkClick r:id="rId7"/>
              </a:rPr>
              <a:t>https://education.cosmosmagazine.com/cosmos-magazine-how-do-you-stage-a-holographic-concert-article/</a:t>
            </a:r>
            <a:r>
              <a:rPr lang="en" sz="900" b="0" i="0" u="none" strike="noStrike" cap="none">
                <a:solidFill>
                  <a:schemeClr val="dk1"/>
                </a:solidFill>
                <a:latin typeface="Calibri"/>
                <a:ea typeface="Calibri"/>
                <a:cs typeface="Calibri"/>
                <a:sym typeface="Calibri"/>
              </a:rPr>
              <a:t> </a:t>
            </a:r>
            <a:endParaRPr sz="900" b="0" i="0" u="none" strike="noStrike" cap="none">
              <a:solidFill>
                <a:schemeClr val="dk1"/>
              </a:solidFill>
              <a:latin typeface="Calibri"/>
              <a:ea typeface="Calibri"/>
              <a:cs typeface="Calibri"/>
              <a:sym typeface="Calibri"/>
            </a:endParaRPr>
          </a:p>
        </p:txBody>
      </p:sp>
      <p:pic>
        <p:nvPicPr>
          <p:cNvPr id="222" name="Google Shape;222;p32"/>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2661854" y="2666104"/>
            <a:ext cx="2517150" cy="2417724"/>
          </a:xfrm>
          <a:prstGeom prst="rect">
            <a:avLst/>
          </a:prstGeom>
          <a:noFill/>
          <a:ln w="9525" cap="flat" cmpd="sng">
            <a:solidFill>
              <a:srgbClr val="FF0000"/>
            </a:solidFill>
            <a:prstDash val="solid"/>
            <a:round/>
            <a:headEnd type="none" w="sm" len="sm"/>
            <a:tailEnd type="none" w="sm" len="sm"/>
          </a:ln>
        </p:spPr>
      </p:pic>
      <p:pic>
        <p:nvPicPr>
          <p:cNvPr id="223" name="Google Shape;223;p32"/>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3967722" y="1022200"/>
            <a:ext cx="1208553" cy="1587875"/>
          </a:xfrm>
          <a:prstGeom prst="rect">
            <a:avLst/>
          </a:prstGeom>
          <a:noFill/>
          <a:ln w="9525" cap="flat" cmpd="sng">
            <a:solidFill>
              <a:srgbClr val="FF0000"/>
            </a:solidFill>
            <a:prstDash val="solid"/>
            <a:round/>
            <a:headEnd type="none" w="sm" len="sm"/>
            <a:tailEnd type="none" w="sm" len="sm"/>
          </a:ln>
        </p:spPr>
      </p:pic>
      <p:pic>
        <p:nvPicPr>
          <p:cNvPr id="224" name="Google Shape;224;p32"/>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55075" y="1265798"/>
            <a:ext cx="1244723" cy="1344288"/>
          </a:xfrm>
          <a:prstGeom prst="rect">
            <a:avLst/>
          </a:prstGeom>
          <a:noFill/>
          <a:ln w="9525" cap="flat" cmpd="sng">
            <a:solidFill>
              <a:srgbClr val="FF0000"/>
            </a:solidFill>
            <a:prstDash val="solid"/>
            <a:round/>
            <a:headEnd type="none" w="sm" len="sm"/>
            <a:tailEnd type="none" w="sm" len="sm"/>
          </a:ln>
        </p:spPr>
      </p:pic>
      <p:pic>
        <p:nvPicPr>
          <p:cNvPr id="225" name="Google Shape;225;p32"/>
          <p:cNvPicPr preferRelativeResize="0"/>
          <p:nvPr/>
        </p:nvPicPr>
        <p:blipFill rotWithShape="1">
          <a:blip r:embed="rId11" cstate="email">
            <a:alphaModFix/>
            <a:extLst>
              <a:ext uri="{28A0092B-C50C-407E-A947-70E740481C1C}">
                <a14:useLocalDpi xmlns:a14="http://schemas.microsoft.com/office/drawing/2010/main"/>
              </a:ext>
            </a:extLst>
          </a:blip>
          <a:srcRect/>
          <a:stretch/>
        </p:blipFill>
        <p:spPr>
          <a:xfrm>
            <a:off x="1625824" y="1262776"/>
            <a:ext cx="2015868" cy="1344286"/>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3"/>
          <p:cNvSpPr txBox="1"/>
          <p:nvPr/>
        </p:nvSpPr>
        <p:spPr>
          <a:xfrm>
            <a:off x="55075" y="52750"/>
            <a:ext cx="31494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i="0" u="none" strike="noStrike" cap="none">
                <a:solidFill>
                  <a:schemeClr val="dk1"/>
                </a:solidFill>
                <a:latin typeface="Calibri"/>
                <a:ea typeface="Calibri"/>
                <a:cs typeface="Calibri"/>
                <a:sym typeface="Calibri"/>
              </a:rPr>
              <a:t>Metaphysic - metaphysic.ai</a:t>
            </a:r>
            <a:endParaRPr sz="2000" b="1" i="0" u="none" strike="noStrike" cap="none">
              <a:solidFill>
                <a:schemeClr val="dk1"/>
              </a:solidFill>
              <a:latin typeface="Calibri"/>
              <a:ea typeface="Calibri"/>
              <a:cs typeface="Calibri"/>
              <a:sym typeface="Calibri"/>
            </a:endParaRPr>
          </a:p>
        </p:txBody>
      </p:sp>
      <p:sp>
        <p:nvSpPr>
          <p:cNvPr id="231" name="Google Shape;231;p33"/>
          <p:cNvSpPr txBox="1"/>
          <p:nvPr/>
        </p:nvSpPr>
        <p:spPr>
          <a:xfrm>
            <a:off x="55075" y="379150"/>
            <a:ext cx="4558800" cy="31584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chemeClr val="dk1"/>
              </a:buClr>
              <a:buSzPts val="900"/>
              <a:buFont typeface="Calibri"/>
              <a:buChar char="●"/>
            </a:pPr>
            <a:r>
              <a:rPr lang="en" sz="1200" b="0" i="0" u="sng" strike="noStrike" cap="none">
                <a:solidFill>
                  <a:schemeClr val="hlink"/>
                </a:solidFill>
                <a:latin typeface="Calibri"/>
                <a:ea typeface="Calibri"/>
                <a:cs typeface="Calibri"/>
                <a:sym typeface="Calibri"/>
                <a:hlinkClick r:id="rId3"/>
              </a:rPr>
              <a:t>https://metaphysic.ai</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Metaphysic specializes in hyper-realistic AI-generated content</a:t>
            </a:r>
            <a:r>
              <a:rPr lang="en" sz="1200" b="0" i="0" u="none" strike="noStrike" cap="none">
                <a:solidFill>
                  <a:schemeClr val="dk1"/>
                </a:solidFill>
                <a:latin typeface="Calibri"/>
                <a:ea typeface="Calibri"/>
                <a:cs typeface="Calibri"/>
                <a:sym typeface="Calibri"/>
              </a:rPr>
              <a:t>, enabling live deepfakes and face swaps on stage. Their technology allows a performer's face and voice to be transformed in real time</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The process involves AI &amp; ML models to map and synthesize faces and voices and to do it in real time during performances</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The combination of deep learning models such as GANs (Generative Adversarial Networks) for face and voice synthesis and real-time video processing to map the generated faces onto live</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performers</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Projection systems or digital screens to display the transformed visuals to the audience in real time</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Metaphysic's platform allows users to create their own deepfaked avatars using just a single image, demonstrating the accessibility and scalability of their technology</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AGT has also featured AI-generated singers and dancers, some of which are entirely synthetic</a:t>
            </a:r>
            <a:endParaRPr sz="1200" b="0" i="0" u="none" strike="noStrike" cap="none">
              <a:solidFill>
                <a:schemeClr val="dk1"/>
              </a:solidFill>
              <a:latin typeface="Calibri"/>
              <a:ea typeface="Calibri"/>
              <a:cs typeface="Calibri"/>
              <a:sym typeface="Calibri"/>
            </a:endParaRPr>
          </a:p>
        </p:txBody>
      </p:sp>
      <p:sp>
        <p:nvSpPr>
          <p:cNvPr id="232" name="Google Shape;232;p33"/>
          <p:cNvSpPr txBox="1"/>
          <p:nvPr/>
        </p:nvSpPr>
        <p:spPr>
          <a:xfrm>
            <a:off x="55075" y="3600180"/>
            <a:ext cx="4558800" cy="14961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i="0" u="none" strike="noStrike" cap="none">
                <a:solidFill>
                  <a:srgbClr val="FF0000"/>
                </a:solidFill>
                <a:latin typeface="Calibri"/>
                <a:ea typeface="Calibri"/>
                <a:cs typeface="Calibri"/>
                <a:sym typeface="Calibri"/>
              </a:rPr>
              <a:t>How deep fake real time face transformation is achieved</a:t>
            </a:r>
            <a:endParaRPr sz="1200" b="1" i="0" u="none" strike="noStrike" cap="none">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First, hundreds or thousands of images of two faces are processed using an encoder AI.</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Then, a decoder is used, separating the qualities of the faces</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Once both of these steps are done, the algorithms are ready</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A compressed image of person A’s face is fed into the decoder trained on person B. The decoder then reconstructs the face of person B with the expressions and orientation of face A.</a:t>
            </a:r>
            <a:endParaRPr sz="1200" b="0" i="0" u="none" strike="noStrike" cap="none">
              <a:solidFill>
                <a:schemeClr val="dk1"/>
              </a:solidFill>
              <a:latin typeface="Calibri"/>
              <a:ea typeface="Calibri"/>
              <a:cs typeface="Calibri"/>
              <a:sym typeface="Calibri"/>
            </a:endParaRPr>
          </a:p>
        </p:txBody>
      </p:sp>
      <p:pic>
        <p:nvPicPr>
          <p:cNvPr id="233" name="Google Shape;233;p33"/>
          <p:cNvPicPr preferRelativeResize="0"/>
          <p:nvPr/>
        </p:nvPicPr>
        <p:blipFill rotWithShape="1">
          <a:blip r:embed="rId4">
            <a:alphaModFix/>
          </a:blip>
          <a:srcRect/>
          <a:stretch/>
        </p:blipFill>
        <p:spPr>
          <a:xfrm>
            <a:off x="6091875" y="121100"/>
            <a:ext cx="2857500" cy="1600200"/>
          </a:xfrm>
          <a:prstGeom prst="rect">
            <a:avLst/>
          </a:prstGeom>
          <a:noFill/>
          <a:ln w="9525" cap="flat" cmpd="sng">
            <a:solidFill>
              <a:srgbClr val="FF0000"/>
            </a:solidFill>
            <a:prstDash val="solid"/>
            <a:round/>
            <a:headEnd type="none" w="sm" len="sm"/>
            <a:tailEnd type="none" w="sm" len="sm"/>
          </a:ln>
        </p:spPr>
      </p:pic>
      <p:pic>
        <p:nvPicPr>
          <p:cNvPr id="234" name="Google Shape;234;p33"/>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6091875" y="1793100"/>
            <a:ext cx="2857500" cy="2143119"/>
          </a:xfrm>
          <a:prstGeom prst="rect">
            <a:avLst/>
          </a:prstGeom>
          <a:noFill/>
          <a:ln w="9525" cap="flat" cmpd="sng">
            <a:solidFill>
              <a:srgbClr val="FF0000"/>
            </a:solidFill>
            <a:prstDash val="solid"/>
            <a:round/>
            <a:headEnd type="none" w="sm" len="sm"/>
            <a:tailEnd type="none" w="sm" len="sm"/>
          </a:ln>
        </p:spPr>
      </p:pic>
      <p:sp>
        <p:nvSpPr>
          <p:cNvPr id="235" name="Google Shape;235;p33"/>
          <p:cNvSpPr txBox="1"/>
          <p:nvPr/>
        </p:nvSpPr>
        <p:spPr>
          <a:xfrm>
            <a:off x="6091875" y="4008024"/>
            <a:ext cx="2857500" cy="9420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Metaphysic is a small private company</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2021 - founded in London, UK</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Received $7.5 Mln as seed investment</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2025 - acquired by Brahma at $1.75B valuation</a:t>
            </a:r>
            <a:endParaRPr sz="1200" b="0" i="0" u="none" strike="noStrike" cap="none">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p:nvPr/>
        </p:nvSpPr>
        <p:spPr>
          <a:xfrm>
            <a:off x="55075" y="52750"/>
            <a:ext cx="24387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i="0" u="none" strike="noStrike" cap="none">
                <a:solidFill>
                  <a:schemeClr val="dk1"/>
                </a:solidFill>
                <a:latin typeface="Calibri"/>
                <a:ea typeface="Calibri"/>
                <a:cs typeface="Calibri"/>
                <a:sym typeface="Calibri"/>
              </a:rPr>
              <a:t>Claude 4</a:t>
            </a:r>
            <a:endParaRPr sz="2000" b="1" i="0" u="none" strike="noStrike" cap="none">
              <a:solidFill>
                <a:schemeClr val="dk1"/>
              </a:solidFill>
              <a:latin typeface="Calibri"/>
              <a:ea typeface="Calibri"/>
              <a:cs typeface="Calibri"/>
              <a:sym typeface="Calibri"/>
            </a:endParaRPr>
          </a:p>
        </p:txBody>
      </p:sp>
      <p:sp>
        <p:nvSpPr>
          <p:cNvPr id="75" name="Google Shape;75;p16"/>
          <p:cNvSpPr txBox="1"/>
          <p:nvPr/>
        </p:nvSpPr>
        <p:spPr>
          <a:xfrm>
            <a:off x="55075" y="438850"/>
            <a:ext cx="4453200" cy="39897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Claude 4 Opus and Sonnet - released May 22</a:t>
            </a:r>
            <a:endParaRPr sz="1200" b="1" i="0" u="none" strike="noStrike" cap="none">
              <a:solidFill>
                <a:srgbClr val="FF0000"/>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b="1" i="0" u="sng" strike="noStrike" cap="none">
                <a:solidFill>
                  <a:schemeClr val="hlink"/>
                </a:solidFill>
                <a:latin typeface="Calibri"/>
                <a:ea typeface="Calibri"/>
                <a:cs typeface="Calibri"/>
                <a:sym typeface="Calibri"/>
                <a:hlinkClick r:id="rId3"/>
              </a:rPr>
              <a:t>https://www.anthropic.com/news/claude-4</a:t>
            </a:r>
            <a:r>
              <a:rPr lang="en" sz="900" b="1" i="0" u="none" strike="noStrike" cap="none">
                <a:solidFill>
                  <a:srgbClr val="FF0000"/>
                </a:solidFill>
                <a:latin typeface="Calibri"/>
                <a:ea typeface="Calibri"/>
                <a:cs typeface="Calibri"/>
                <a:sym typeface="Calibri"/>
              </a:rPr>
              <a:t> </a:t>
            </a:r>
            <a:endParaRPr sz="900" b="1" i="0" u="none" strike="noStrike" cap="none">
              <a:solidFill>
                <a:srgbClr val="FF0000"/>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b="1" i="0" u="sng" strike="noStrike" cap="none">
                <a:solidFill>
                  <a:schemeClr val="hlink"/>
                </a:solidFill>
                <a:latin typeface="Calibri"/>
                <a:ea typeface="Calibri"/>
                <a:cs typeface="Calibri"/>
                <a:sym typeface="Calibri"/>
                <a:hlinkClick r:id="rId4"/>
              </a:rPr>
              <a:t>https://docs.anthropic.com/en/docs/about-claude/models/migrating-to-claude-4</a:t>
            </a:r>
            <a:r>
              <a:rPr lang="en" sz="900" b="1" i="0" u="none" strike="noStrike" cap="none">
                <a:solidFill>
                  <a:srgbClr val="FF0000"/>
                </a:solidFill>
                <a:latin typeface="Calibri"/>
                <a:ea typeface="Calibri"/>
                <a:cs typeface="Calibri"/>
                <a:sym typeface="Calibri"/>
              </a:rPr>
              <a:t> </a:t>
            </a:r>
            <a:endParaRPr sz="900" b="1" i="0" u="none" strike="noStrike" cap="none">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Extended thinking with tool use (beta): web search, ...</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Can use tools in parallel, follow instructions more precisely, and—when given access to local files by developers—demonstrate significantly improved memory capabilities, extracting and saving key facts to maintain continuity and build knowledge over time.</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Claude Code now supports background tasks via </a:t>
            </a:r>
            <a:r>
              <a:rPr lang="en" sz="1200" b="0" i="0" u="none" strike="noStrike" cap="none">
                <a:solidFill>
                  <a:srgbClr val="6AA84F"/>
                </a:solidFill>
                <a:latin typeface="Calibri"/>
                <a:ea typeface="Calibri"/>
                <a:cs typeface="Calibri"/>
                <a:sym typeface="Calibri"/>
              </a:rPr>
              <a:t>GitHub Actions and native integrations with VS Code and JetBrains</a:t>
            </a:r>
            <a:r>
              <a:rPr lang="en" sz="1200" b="0" i="0" u="none" strike="noStrike" cap="none">
                <a:solidFill>
                  <a:schemeClr val="dk1"/>
                </a:solidFill>
                <a:latin typeface="Calibri"/>
                <a:ea typeface="Calibri"/>
                <a:cs typeface="Calibri"/>
                <a:sym typeface="Calibri"/>
              </a:rPr>
              <a:t>, displaying edits directly in your files for seamless pair programming.</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API:  </a:t>
            </a:r>
            <a:r>
              <a:rPr lang="en" sz="1200" b="1" i="0" u="none" strike="noStrike" cap="none">
                <a:solidFill>
                  <a:srgbClr val="3C78D8"/>
                </a:solidFill>
                <a:latin typeface="Calibri"/>
                <a:ea typeface="Calibri"/>
                <a:cs typeface="Calibri"/>
                <a:sym typeface="Calibri"/>
              </a:rPr>
              <a:t>claude-sonnet-4-20250514</a:t>
            </a:r>
            <a:endParaRPr sz="1200" b="1" i="0" u="none" strike="noStrike" cap="none">
              <a:solidFill>
                <a:srgbClr val="3C78D8"/>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New API capabilities: We’re releasing four new capabilities on the Anthropic API that enable developers to build more powerful AI agents: the code execution tool, MCP connector, Files API, and the ability to cache prompts for up to one hour.</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Claude Opus 4 and Sonnet 4 are hybrid models offering two modes: </a:t>
            </a:r>
            <a:r>
              <a:rPr lang="en" sz="1200" b="1" i="0" u="none" strike="noStrike" cap="none">
                <a:solidFill>
                  <a:srgbClr val="FF0000"/>
                </a:solidFill>
                <a:latin typeface="Calibri"/>
                <a:ea typeface="Calibri"/>
                <a:cs typeface="Calibri"/>
                <a:sym typeface="Calibri"/>
              </a:rPr>
              <a:t>near-instant responses and extended thinking</a:t>
            </a:r>
            <a:r>
              <a:rPr lang="en" sz="1200" b="0" i="0" u="none" strike="noStrike" cap="none">
                <a:solidFill>
                  <a:schemeClr val="dk1"/>
                </a:solidFill>
                <a:latin typeface="Calibri"/>
                <a:ea typeface="Calibri"/>
                <a:cs typeface="Calibri"/>
                <a:sym typeface="Calibri"/>
              </a:rPr>
              <a:t> for deeper reasoning. </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The Pro, Max, Team, and Enterprise Claude plans include both models and extended thinking. Sonnet 4 also available to free users. </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Both models are available on the </a:t>
            </a:r>
            <a:r>
              <a:rPr lang="en" sz="1200" b="1" i="0" u="none" strike="noStrike" cap="none">
                <a:solidFill>
                  <a:srgbClr val="6AA84F"/>
                </a:solidFill>
                <a:latin typeface="Calibri"/>
                <a:ea typeface="Calibri"/>
                <a:cs typeface="Calibri"/>
                <a:sym typeface="Calibri"/>
              </a:rPr>
              <a:t>Anthropic API, Amazon Bedrock, and Google Cloud's Vertex AI</a:t>
            </a:r>
            <a:r>
              <a:rPr lang="en"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p:txBody>
      </p:sp>
      <p:pic>
        <p:nvPicPr>
          <p:cNvPr id="76" name="Google Shape;76;p16"/>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608525" y="210250"/>
            <a:ext cx="3959974" cy="2307500"/>
          </a:xfrm>
          <a:prstGeom prst="rect">
            <a:avLst/>
          </a:prstGeom>
          <a:noFill/>
          <a:ln w="9525" cap="flat" cmpd="sng">
            <a:solidFill>
              <a:srgbClr val="FF0000"/>
            </a:solidFill>
            <a:prstDash val="solid"/>
            <a:round/>
            <a:headEnd type="none" w="sm" len="sm"/>
            <a:tailEnd type="none" w="sm" len="sm"/>
          </a:ln>
        </p:spPr>
      </p:pic>
      <p:sp>
        <p:nvSpPr>
          <p:cNvPr id="77" name="Google Shape;77;p16"/>
          <p:cNvSpPr txBox="1"/>
          <p:nvPr/>
        </p:nvSpPr>
        <p:spPr>
          <a:xfrm>
            <a:off x="4608525" y="2557775"/>
            <a:ext cx="4453200" cy="9882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chemeClr val="dk1"/>
              </a:buClr>
              <a:buSzPts val="900"/>
              <a:buFont typeface="Calibri"/>
              <a:buChar char="●"/>
            </a:pPr>
            <a:r>
              <a:rPr lang="en" sz="900" b="0" i="0" u="sng" strike="noStrike" cap="none">
                <a:solidFill>
                  <a:schemeClr val="hlink"/>
                </a:solidFill>
                <a:latin typeface="Calibri"/>
                <a:ea typeface="Calibri"/>
                <a:cs typeface="Calibri"/>
                <a:sym typeface="Calibri"/>
                <a:hlinkClick r:id="rId6"/>
              </a:rPr>
              <a:t>https://www.youtube.com/watch?v=oqUclC3gqKs</a:t>
            </a:r>
            <a:r>
              <a:rPr lang="en" sz="900" b="0" i="0" u="none" strike="noStrike" cap="none">
                <a:solidFill>
                  <a:srgbClr val="000000"/>
                </a:solidFill>
                <a:latin typeface="Calibri"/>
                <a:ea typeface="Calibri"/>
                <a:cs typeface="Calibri"/>
                <a:sym typeface="Calibri"/>
              </a:rPr>
              <a:t> </a:t>
            </a:r>
            <a:endParaRPr sz="900" b="0" i="0" u="none" strike="noStrike" cap="none">
              <a:solidFill>
                <a:srgbClr val="000000"/>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b="0" i="0" u="sng" strike="noStrike" cap="none">
                <a:solidFill>
                  <a:schemeClr val="hlink"/>
                </a:solidFill>
                <a:latin typeface="Calibri"/>
                <a:ea typeface="Calibri"/>
                <a:cs typeface="Calibri"/>
                <a:sym typeface="Calibri"/>
                <a:hlinkClick r:id="rId7"/>
              </a:rPr>
              <a:t>https://www.youtube.com/watch?v=1PHYY97MEV8</a:t>
            </a:r>
            <a:endParaRPr sz="9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b="0" i="0" u="sng" strike="noStrike" cap="none">
                <a:solidFill>
                  <a:schemeClr val="hlink"/>
                </a:solidFill>
                <a:latin typeface="Calibri"/>
                <a:ea typeface="Calibri"/>
                <a:cs typeface="Calibri"/>
                <a:sym typeface="Calibri"/>
                <a:hlinkClick r:id="rId8"/>
              </a:rPr>
              <a:t>https://www.youtube.com/watch?v=KL6-ooBiZdQ</a:t>
            </a:r>
            <a:r>
              <a:rPr lang="en" sz="900" b="0" i="0" u="none" strike="noStrike" cap="none">
                <a:solidFill>
                  <a:schemeClr val="dk1"/>
                </a:solidFill>
                <a:latin typeface="Calibri"/>
                <a:ea typeface="Calibri"/>
                <a:cs typeface="Calibri"/>
                <a:sym typeface="Calibri"/>
              </a:rPr>
              <a:t> </a:t>
            </a:r>
            <a:endParaRPr sz="9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b="0" i="0" u="sng" strike="noStrike" cap="none">
                <a:solidFill>
                  <a:schemeClr val="hlink"/>
                </a:solidFill>
                <a:latin typeface="Calibri"/>
                <a:ea typeface="Calibri"/>
                <a:cs typeface="Calibri"/>
                <a:sym typeface="Calibri"/>
                <a:hlinkClick r:id="rId9"/>
              </a:rPr>
              <a:t>https://www.youtube.com/watch?v=02oa4Df8b9s</a:t>
            </a:r>
            <a:r>
              <a:rPr lang="en" sz="900" b="0" i="0" u="none" strike="noStrike" cap="none">
                <a:solidFill>
                  <a:schemeClr val="dk1"/>
                </a:solidFill>
                <a:latin typeface="Calibri"/>
                <a:ea typeface="Calibri"/>
                <a:cs typeface="Calibri"/>
                <a:sym typeface="Calibri"/>
              </a:rPr>
              <a:t> </a:t>
            </a:r>
            <a:endParaRPr sz="9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b="0" i="0" u="sng" strike="noStrike" cap="none">
                <a:solidFill>
                  <a:schemeClr val="hlink"/>
                </a:solidFill>
                <a:latin typeface="Calibri"/>
                <a:ea typeface="Calibri"/>
                <a:cs typeface="Calibri"/>
                <a:sym typeface="Calibri"/>
                <a:hlinkClick r:id="rId10"/>
              </a:rPr>
              <a:t>https://www.youtube.com/watch?v=SqvDaSNYoCY</a:t>
            </a:r>
            <a:r>
              <a:rPr lang="en" sz="900" b="0" i="0" u="none" strike="noStrike" cap="none">
                <a:solidFill>
                  <a:schemeClr val="dk1"/>
                </a:solidFill>
                <a:latin typeface="Calibri"/>
                <a:ea typeface="Calibri"/>
                <a:cs typeface="Calibri"/>
                <a:sym typeface="Calibri"/>
              </a:rPr>
              <a:t> </a:t>
            </a:r>
            <a:endParaRPr sz="9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b="0" i="0" u="sng" strike="noStrike" cap="none">
                <a:solidFill>
                  <a:schemeClr val="hlink"/>
                </a:solidFill>
                <a:latin typeface="Calibri"/>
                <a:ea typeface="Calibri"/>
                <a:cs typeface="Calibri"/>
                <a:sym typeface="Calibri"/>
                <a:hlinkClick r:id="rId11"/>
              </a:rPr>
              <a:t>https://www.tomsguide.com/ai/i-tested-gemini-2-5-pro-vs-claude-4-sonnet-with-the-same-7-prompts-heres-who-came-out-on-top</a:t>
            </a:r>
            <a:r>
              <a:rPr lang="en" sz="900" b="0" i="0" u="none" strike="noStrike" cap="none">
                <a:solidFill>
                  <a:schemeClr val="dk1"/>
                </a:solidFill>
                <a:latin typeface="Calibri"/>
                <a:ea typeface="Calibri"/>
                <a:cs typeface="Calibri"/>
                <a:sym typeface="Calibri"/>
              </a:rPr>
              <a:t> </a:t>
            </a:r>
            <a:endParaRPr sz="900" b="0" i="0" u="none" strike="noStrike" cap="none">
              <a:solidFill>
                <a:schemeClr val="dk1"/>
              </a:solidFill>
              <a:latin typeface="Calibri"/>
              <a:ea typeface="Calibri"/>
              <a:cs typeface="Calibri"/>
              <a:sym typeface="Calibri"/>
            </a:endParaRPr>
          </a:p>
        </p:txBody>
      </p:sp>
      <p:sp>
        <p:nvSpPr>
          <p:cNvPr id="78" name="Google Shape;78;p16"/>
          <p:cNvSpPr txBox="1"/>
          <p:nvPr/>
        </p:nvSpPr>
        <p:spPr>
          <a:xfrm>
            <a:off x="55075" y="4488250"/>
            <a:ext cx="3266700" cy="5727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None/>
            </a:pPr>
            <a:r>
              <a:rPr lang="en" sz="1200" b="0" i="0" u="none" strike="noStrike" cap="none">
                <a:solidFill>
                  <a:schemeClr val="dk1"/>
                </a:solidFill>
                <a:latin typeface="Calibri"/>
                <a:ea typeface="Calibri"/>
                <a:cs typeface="Calibri"/>
                <a:sym typeface="Calibri"/>
              </a:rPr>
              <a:t>Pricing consistent with previous Opus and Sonnet:</a:t>
            </a:r>
            <a:br>
              <a:rPr lang="en" sz="1200" b="0" i="0" u="none" strike="noStrike" cap="none">
                <a:solidFill>
                  <a:schemeClr val="dk1"/>
                </a:solidFill>
                <a:latin typeface="Calibri"/>
                <a:ea typeface="Calibri"/>
                <a:cs typeface="Calibri"/>
                <a:sym typeface="Calibri"/>
              </a:rPr>
            </a:br>
            <a:r>
              <a:rPr lang="en" sz="1200" b="0" i="0" u="none" strike="noStrike" cap="none">
                <a:solidFill>
                  <a:schemeClr val="dk1"/>
                </a:solidFill>
                <a:latin typeface="Calibri"/>
                <a:ea typeface="Calibri"/>
                <a:cs typeface="Calibri"/>
                <a:sym typeface="Calibri"/>
              </a:rPr>
              <a:t>Opus 4 at $15/$75 per Mln tokens (in/ou</a:t>
            </a:r>
            <a:r>
              <a:rPr lang="en" sz="1200">
                <a:solidFill>
                  <a:schemeClr val="dk1"/>
                </a:solidFill>
                <a:latin typeface="Calibri"/>
                <a:ea typeface="Calibri"/>
                <a:cs typeface="Calibri"/>
                <a:sym typeface="Calibri"/>
              </a:rPr>
              <a:t>t</a:t>
            </a:r>
            <a:r>
              <a:rPr lang="en" sz="1200" b="0" i="0" u="none" strike="noStrike" cap="none">
                <a:solidFill>
                  <a:schemeClr val="dk1"/>
                </a:solidFill>
                <a:latin typeface="Calibri"/>
                <a:ea typeface="Calibri"/>
                <a:cs typeface="Calibri"/>
                <a:sym typeface="Calibri"/>
              </a:rPr>
              <a:t>) </a:t>
            </a:r>
            <a:br>
              <a:rPr lang="en" sz="1200" b="0" i="0" u="none" strike="noStrike" cap="none">
                <a:solidFill>
                  <a:schemeClr val="dk1"/>
                </a:solidFill>
                <a:latin typeface="Calibri"/>
                <a:ea typeface="Calibri"/>
                <a:cs typeface="Calibri"/>
                <a:sym typeface="Calibri"/>
              </a:rPr>
            </a:br>
            <a:r>
              <a:rPr lang="en" sz="1200" b="0" i="0" u="none" strike="noStrike" cap="none">
                <a:solidFill>
                  <a:schemeClr val="dk1"/>
                </a:solidFill>
                <a:latin typeface="Calibri"/>
                <a:ea typeface="Calibri"/>
                <a:cs typeface="Calibri"/>
                <a:sym typeface="Calibri"/>
              </a:rPr>
              <a:t>Sonnet 4 at $3/$15.</a:t>
            </a:r>
            <a:endParaRPr sz="1200" b="0" i="0" u="none" strike="noStrike" cap="none">
              <a:solidFill>
                <a:schemeClr val="dk1"/>
              </a:solidFill>
              <a:latin typeface="Calibri"/>
              <a:ea typeface="Calibri"/>
              <a:cs typeface="Calibri"/>
              <a:sym typeface="Calibri"/>
            </a:endParaRPr>
          </a:p>
        </p:txBody>
      </p:sp>
      <p:pic>
        <p:nvPicPr>
          <p:cNvPr id="79" name="Google Shape;79;p16"/>
          <p:cNvPicPr preferRelativeResize="0"/>
          <p:nvPr/>
        </p:nvPicPr>
        <p:blipFill rotWithShape="1">
          <a:blip r:embed="rId12" cstate="email">
            <a:alphaModFix/>
            <a:extLst>
              <a:ext uri="{28A0092B-C50C-407E-A947-70E740481C1C}">
                <a14:useLocalDpi xmlns:a14="http://schemas.microsoft.com/office/drawing/2010/main"/>
              </a:ext>
            </a:extLst>
          </a:blip>
          <a:srcRect/>
          <a:stretch/>
        </p:blipFill>
        <p:spPr>
          <a:xfrm>
            <a:off x="7646375" y="114450"/>
            <a:ext cx="1174402" cy="660601"/>
          </a:xfrm>
          <a:prstGeom prst="rect">
            <a:avLst/>
          </a:prstGeom>
          <a:noFill/>
          <a:ln w="9525" cap="flat" cmpd="sng">
            <a:solidFill>
              <a:srgbClr val="FF0000"/>
            </a:solidFill>
            <a:prstDash val="solid"/>
            <a:round/>
            <a:headEnd type="none" w="sm" len="sm"/>
            <a:tailEnd type="none" w="sm" len="sm"/>
          </a:ln>
        </p:spPr>
      </p:pic>
      <p:sp>
        <p:nvSpPr>
          <p:cNvPr id="80" name="Google Shape;80;p16"/>
          <p:cNvSpPr txBox="1"/>
          <p:nvPr/>
        </p:nvSpPr>
        <p:spPr>
          <a:xfrm>
            <a:off x="4608525" y="3613593"/>
            <a:ext cx="4453200" cy="14652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chemeClr val="dk1"/>
              </a:buClr>
              <a:buSzPts val="1200"/>
              <a:buFont typeface="Calibri"/>
              <a:buChar char="●"/>
            </a:pPr>
            <a:r>
              <a:rPr lang="en" sz="1200">
                <a:solidFill>
                  <a:schemeClr val="dk1"/>
                </a:solidFill>
                <a:latin typeface="Calibri"/>
                <a:ea typeface="Calibri"/>
                <a:cs typeface="Calibri"/>
                <a:sym typeface="Calibri"/>
              </a:rPr>
              <a:t>Anthropic distinguishes itself in professional-grade coding, autonomous task completion, and long-duration performance</a:t>
            </a:r>
            <a:endParaRPr sz="12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a:solidFill>
                  <a:srgbClr val="FF0000"/>
                </a:solidFill>
                <a:latin typeface="Calibri"/>
                <a:ea typeface="Calibri"/>
                <a:cs typeface="Calibri"/>
                <a:sym typeface="Calibri"/>
              </a:rPr>
              <a:t>Memory Persistence: </a:t>
            </a:r>
            <a:r>
              <a:rPr lang="en" sz="1200">
                <a:solidFill>
                  <a:schemeClr val="dk1"/>
                </a:solidFill>
                <a:latin typeface="Calibri"/>
                <a:ea typeface="Calibri"/>
                <a:cs typeface="Calibri"/>
                <a:sym typeface="Calibri"/>
              </a:rPr>
              <a:t>Can work autonomously for hours. Can retain context across sessions.</a:t>
            </a:r>
            <a:br>
              <a:rPr lang="en" sz="1200">
                <a:solidFill>
                  <a:schemeClr val="dk1"/>
                </a:solidFill>
                <a:latin typeface="Calibri"/>
                <a:ea typeface="Calibri"/>
                <a:cs typeface="Calibri"/>
                <a:sym typeface="Calibri"/>
              </a:rPr>
            </a:br>
            <a:r>
              <a:rPr lang="en" sz="700" u="sng">
                <a:solidFill>
                  <a:schemeClr val="hlink"/>
                </a:solidFill>
                <a:latin typeface="Calibri"/>
                <a:ea typeface="Calibri"/>
                <a:cs typeface="Calibri"/>
                <a:sym typeface="Calibri"/>
                <a:hlinkClick r:id="rId13"/>
              </a:rPr>
              <a:t>https://economictimes.indiatimes.com/news/international/us/anthropic-launches-claude-opus-4-features-include-7-hour-memory-amnesia-fixes-is-it-better-than-openais-gpt-4-1/articleshow/121346350.cms</a:t>
            </a:r>
            <a:r>
              <a:rPr lang="en" sz="700">
                <a:solidFill>
                  <a:schemeClr val="dk1"/>
                </a:solidFill>
                <a:latin typeface="Calibri"/>
                <a:ea typeface="Calibri"/>
                <a:cs typeface="Calibri"/>
                <a:sym typeface="Calibri"/>
              </a:rPr>
              <a:t> </a:t>
            </a:r>
            <a:endParaRPr sz="700">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a:solidFill>
                  <a:srgbClr val="6AA84F"/>
                </a:solidFill>
                <a:latin typeface="Calibri"/>
                <a:ea typeface="Calibri"/>
                <a:cs typeface="Calibri"/>
                <a:sym typeface="Calibri"/>
              </a:rPr>
              <a:t>Rakuten (Japan telecom)</a:t>
            </a:r>
            <a:r>
              <a:rPr lang="en" sz="1200">
                <a:solidFill>
                  <a:schemeClr val="dk1"/>
                </a:solidFill>
                <a:latin typeface="Calibri"/>
                <a:ea typeface="Calibri"/>
                <a:cs typeface="Calibri"/>
                <a:sym typeface="Calibri"/>
              </a:rPr>
              <a:t>: Opus-4 maintained focus </a:t>
            </a:r>
            <a:r>
              <a:rPr lang="en" sz="1200" b="1">
                <a:solidFill>
                  <a:srgbClr val="3C78D8"/>
                </a:solidFill>
                <a:latin typeface="Calibri"/>
                <a:ea typeface="Calibri"/>
                <a:cs typeface="Calibri"/>
                <a:sym typeface="Calibri"/>
              </a:rPr>
              <a:t>for nearly seven hours </a:t>
            </a:r>
            <a:r>
              <a:rPr lang="en" sz="1200">
                <a:solidFill>
                  <a:schemeClr val="dk1"/>
                </a:solidFill>
                <a:latin typeface="Calibri"/>
                <a:ea typeface="Calibri"/>
                <a:cs typeface="Calibri"/>
                <a:sym typeface="Calibri"/>
              </a:rPr>
              <a:t>on a complex open-source refactoring project during testing</a:t>
            </a:r>
            <a:endParaRPr sz="900">
              <a:solidFill>
                <a:schemeClr val="dk1"/>
              </a:solidFill>
              <a:latin typeface="Calibri"/>
              <a:ea typeface="Calibri"/>
              <a:cs typeface="Calibri"/>
              <a:sym typeface="Calibri"/>
            </a:endParaRPr>
          </a:p>
          <a:p>
            <a:pPr marL="171450" marR="0" lvl="0" indent="-107950" algn="l" rtl="0">
              <a:lnSpc>
                <a:spcPct val="100000"/>
              </a:lnSpc>
              <a:spcBef>
                <a:spcPts val="0"/>
              </a:spcBef>
              <a:spcAft>
                <a:spcPts val="0"/>
              </a:spcAft>
              <a:buClr>
                <a:schemeClr val="dk1"/>
              </a:buClr>
              <a:buSzPts val="800"/>
              <a:buFont typeface="Calibri"/>
              <a:buChar char="●"/>
            </a:pPr>
            <a:r>
              <a:rPr lang="en" sz="800" u="sng">
                <a:solidFill>
                  <a:schemeClr val="hlink"/>
                </a:solidFill>
                <a:latin typeface="Calibri"/>
                <a:ea typeface="Calibri"/>
                <a:cs typeface="Calibri"/>
                <a:sym typeface="Calibri"/>
                <a:hlinkClick r:id="rId14"/>
              </a:rPr>
              <a:t>https://arstechnica.com/ai/2025/05/anthropic-calls-new-claude-4-worlds-best-ai-coding-model/</a:t>
            </a:r>
            <a:r>
              <a:rPr lang="en" sz="800">
                <a:solidFill>
                  <a:schemeClr val="dk1"/>
                </a:solidFill>
                <a:latin typeface="Calibri"/>
                <a:ea typeface="Calibri"/>
                <a:cs typeface="Calibri"/>
                <a:sym typeface="Calibri"/>
              </a:rPr>
              <a:t> </a:t>
            </a:r>
            <a:endParaRPr sz="8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4"/>
          <p:cNvSpPr txBox="1"/>
          <p:nvPr/>
        </p:nvSpPr>
        <p:spPr>
          <a:xfrm>
            <a:off x="55075" y="52750"/>
            <a:ext cx="4781700" cy="2955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800" b="1" i="0" u="none" strike="noStrike" cap="none">
                <a:solidFill>
                  <a:schemeClr val="dk1"/>
                </a:solidFill>
                <a:latin typeface="Calibri"/>
                <a:ea typeface="Calibri"/>
                <a:cs typeface="Calibri"/>
                <a:sym typeface="Calibri"/>
              </a:rPr>
              <a:t>Cautious Prompt Phrasing Yields Better Results</a:t>
            </a:r>
            <a:endParaRPr sz="1800" b="1" i="0" u="none" strike="noStrike" cap="none">
              <a:solidFill>
                <a:schemeClr val="dk1"/>
              </a:solidFill>
              <a:latin typeface="Calibri"/>
              <a:ea typeface="Calibri"/>
              <a:cs typeface="Calibri"/>
              <a:sym typeface="Calibri"/>
            </a:endParaRPr>
          </a:p>
        </p:txBody>
      </p:sp>
      <p:sp>
        <p:nvSpPr>
          <p:cNvPr id="241" name="Google Shape;241;p34"/>
          <p:cNvSpPr txBox="1"/>
          <p:nvPr/>
        </p:nvSpPr>
        <p:spPr>
          <a:xfrm>
            <a:off x="462700" y="1120275"/>
            <a:ext cx="4558800" cy="22350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i="0" u="none" strike="noStrike" cap="none">
                <a:solidFill>
                  <a:srgbClr val="FF0000"/>
                </a:solidFill>
                <a:latin typeface="Calibri"/>
                <a:ea typeface="Calibri"/>
                <a:cs typeface="Calibri"/>
                <a:sym typeface="Calibri"/>
              </a:rPr>
              <a:t>Cautious Prompt Phrasing Yields Better Results Than Commands</a:t>
            </a:r>
            <a:endParaRPr sz="1200" b="1" i="0" u="none" strike="noStrike" cap="none">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sng" strike="noStrike" cap="none">
                <a:solidFill>
                  <a:schemeClr val="hlink"/>
                </a:solidFill>
                <a:latin typeface="Calibri"/>
                <a:ea typeface="Calibri"/>
                <a:cs typeface="Calibri"/>
                <a:sym typeface="Calibri"/>
                <a:hlinkClick r:id="rId3"/>
              </a:rPr>
              <a:t>https://arxiv.org/abs/2503.22746</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A recent study once again confirms that cautious ("uncertain") phrasing in prompts works much more effectively than categorical commands. </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When queries are formulated carefully and non-categorically (e.g., "possibly," "presumably"), neural networks perform a deeper analysis and provide more accurate answers. In contrast, categorical commands ("definitely," "exactly") more often provoke the neural network to follow false information.</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Models with roles designated as "experts" prove to be more resistant to manipulation than simple (helpful agreeable) "assistants."</a:t>
            </a:r>
            <a:endParaRPr sz="1200" b="0" i="0" u="none" strike="noStrike" cap="none">
              <a:solidFill>
                <a:schemeClr val="dk1"/>
              </a:solidFill>
              <a:latin typeface="Calibri"/>
              <a:ea typeface="Calibri"/>
              <a:cs typeface="Calibri"/>
              <a:sym typeface="Calibri"/>
            </a:endParaRPr>
          </a:p>
        </p:txBody>
      </p:sp>
      <p:pic>
        <p:nvPicPr>
          <p:cNvPr id="242" name="Google Shape;242;p34"/>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715475" y="152400"/>
            <a:ext cx="3225800" cy="4838700"/>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5"/>
          <p:cNvSpPr txBox="1"/>
          <p:nvPr/>
        </p:nvSpPr>
        <p:spPr>
          <a:xfrm>
            <a:off x="55075" y="52750"/>
            <a:ext cx="4781700" cy="2955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800" b="1" i="0" u="none" strike="noStrike" cap="none">
                <a:solidFill>
                  <a:schemeClr val="dk1"/>
                </a:solidFill>
                <a:latin typeface="Calibri"/>
                <a:ea typeface="Calibri"/>
                <a:cs typeface="Calibri"/>
                <a:sym typeface="Calibri"/>
              </a:rPr>
              <a:t>AI’s Struggle to Read Analogue Clocks</a:t>
            </a:r>
            <a:endParaRPr sz="1800" b="1" i="0" u="none" strike="noStrike" cap="none">
              <a:solidFill>
                <a:schemeClr val="dk1"/>
              </a:solidFill>
              <a:latin typeface="Calibri"/>
              <a:ea typeface="Calibri"/>
              <a:cs typeface="Calibri"/>
              <a:sym typeface="Calibri"/>
            </a:endParaRPr>
          </a:p>
        </p:txBody>
      </p:sp>
      <p:sp>
        <p:nvSpPr>
          <p:cNvPr id="248" name="Google Shape;248;p35"/>
          <p:cNvSpPr txBox="1"/>
          <p:nvPr/>
        </p:nvSpPr>
        <p:spPr>
          <a:xfrm>
            <a:off x="55075" y="1369750"/>
            <a:ext cx="4558800" cy="14961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rgbClr val="FF0000"/>
              </a:buClr>
              <a:buSzPts val="1200"/>
              <a:buFont typeface="Calibri"/>
              <a:buChar char="●"/>
            </a:pPr>
            <a:r>
              <a:rPr lang="en" sz="1200" b="1" i="0" u="none" strike="noStrike" cap="none">
                <a:solidFill>
                  <a:srgbClr val="FF0000"/>
                </a:solidFill>
                <a:latin typeface="Calibri"/>
                <a:ea typeface="Calibri"/>
                <a:cs typeface="Calibri"/>
                <a:sym typeface="Calibri"/>
              </a:rPr>
              <a:t>AI’s Struggle to Read Analogue Clocks</a:t>
            </a:r>
            <a:endParaRPr sz="1200" b="1" i="0" u="none" strike="noStrike" cap="none">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This is probably due to the lack of images with clocks at different times in their training set. </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The paper demonstrates limitations of MLLMs to abstract and generalize</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sng" strike="noStrike" cap="none">
                <a:solidFill>
                  <a:schemeClr val="hlink"/>
                </a:solidFill>
                <a:latin typeface="Calibri"/>
                <a:ea typeface="Calibri"/>
                <a:cs typeface="Calibri"/>
                <a:sym typeface="Calibri"/>
                <a:hlinkClick r:id="rId3"/>
              </a:rPr>
              <a:t>https://arxiv.org/abs/2505.10862</a:t>
            </a:r>
            <a:r>
              <a:rPr lang="en" sz="1200" b="0" i="0" u="none" strike="noStrike" cap="none">
                <a:solidFill>
                  <a:schemeClr val="dk1"/>
                </a:solidFill>
                <a:latin typeface="Calibri"/>
                <a:ea typeface="Calibri"/>
                <a:cs typeface="Calibri"/>
                <a:sym typeface="Calibri"/>
              </a:rPr>
              <a:t> - paper</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sng" strike="noStrike" cap="none">
                <a:solidFill>
                  <a:schemeClr val="hlink"/>
                </a:solidFill>
                <a:latin typeface="Calibri"/>
                <a:ea typeface="Calibri"/>
                <a:cs typeface="Calibri"/>
                <a:sym typeface="Calibri"/>
                <a:hlinkClick r:id="rId4"/>
              </a:rPr>
              <a:t>https://www.unite.ai/ais-struggle-to-read-analogue-clocks-may-have-deeper-significance/</a:t>
            </a:r>
            <a:r>
              <a:rPr lang="en"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p:txBody>
      </p:sp>
      <p:pic>
        <p:nvPicPr>
          <p:cNvPr id="249" name="Google Shape;249;p35"/>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766275" y="500650"/>
            <a:ext cx="4225324" cy="2948338"/>
          </a:xfrm>
          <a:prstGeom prst="rect">
            <a:avLst/>
          </a:prstGeom>
          <a:noFill/>
          <a:ln w="9525" cap="flat" cmpd="sng">
            <a:solidFill>
              <a:srgbClr val="FF0000"/>
            </a:solidFill>
            <a:prstDash val="solid"/>
            <a:round/>
            <a:headEnd type="none" w="sm" len="sm"/>
            <a:tailEnd type="none" w="sm" len="sm"/>
          </a:ln>
        </p:spPr>
      </p:pic>
      <p:pic>
        <p:nvPicPr>
          <p:cNvPr id="250" name="Google Shape;250;p35"/>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89700" y="3653275"/>
            <a:ext cx="4225326" cy="98943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6"/>
          <p:cNvSpPr txBox="1"/>
          <p:nvPr/>
        </p:nvSpPr>
        <p:spPr>
          <a:xfrm>
            <a:off x="55075" y="52750"/>
            <a:ext cx="4781700" cy="2955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800" b="1" i="0" u="none" strike="noStrike" cap="none">
                <a:solidFill>
                  <a:schemeClr val="dk1"/>
                </a:solidFill>
                <a:latin typeface="Calibri"/>
                <a:ea typeface="Calibri"/>
                <a:cs typeface="Calibri"/>
                <a:sym typeface="Calibri"/>
              </a:rPr>
              <a:t>One Hour Rule</a:t>
            </a:r>
            <a:endParaRPr sz="1800" b="1" i="0" u="none" strike="noStrike" cap="none">
              <a:solidFill>
                <a:schemeClr val="dk1"/>
              </a:solidFill>
              <a:latin typeface="Calibri"/>
              <a:ea typeface="Calibri"/>
              <a:cs typeface="Calibri"/>
              <a:sym typeface="Calibri"/>
            </a:endParaRPr>
          </a:p>
        </p:txBody>
      </p:sp>
      <p:sp>
        <p:nvSpPr>
          <p:cNvPr id="256" name="Google Shape;256;p36"/>
          <p:cNvSpPr txBox="1"/>
          <p:nvPr/>
        </p:nvSpPr>
        <p:spPr>
          <a:xfrm>
            <a:off x="128975" y="460750"/>
            <a:ext cx="5221500" cy="33432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One Hour Rule - think without interruption</a:t>
            </a:r>
            <a:r>
              <a:rPr lang="en" sz="1200" b="0" i="0" u="none" strike="noStrike" cap="none">
                <a:solidFill>
                  <a:srgbClr val="000000"/>
                </a:solidFill>
                <a:latin typeface="Calibri"/>
                <a:ea typeface="Calibri"/>
                <a:cs typeface="Calibri"/>
                <a:sym typeface="Calibri"/>
              </a:rPr>
              <a:t>, concentrate on your main mission, the main problem that matters the most</a:t>
            </a:r>
            <a:endParaRPr sz="1200" b="0" i="0" u="none" strike="noStrike" cap="none">
              <a:solidFill>
                <a:srgbClr val="00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sng" strike="noStrike" cap="none">
                <a:solidFill>
                  <a:schemeClr val="hlink"/>
                </a:solidFill>
                <a:latin typeface="Calibri"/>
                <a:ea typeface="Calibri"/>
                <a:cs typeface="Calibri"/>
                <a:sym typeface="Calibri"/>
                <a:hlinkClick r:id="rId3"/>
              </a:rPr>
              <a:t>https://www.youtube.com/watch?v=jSw7DIFQMH0</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Practice of protecting "one sacred hour" each day to make meaningful progress on important work</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The purpose of the one-hour rule isn't just productivity, but "rewiring your identity" - shifting from constantly reacting to </a:t>
            </a:r>
            <a:r>
              <a:rPr lang="en" sz="1200" b="1" i="0" u="none" strike="noStrike" cap="none">
                <a:solidFill>
                  <a:srgbClr val="FF0000"/>
                </a:solidFill>
                <a:latin typeface="Calibri"/>
                <a:ea typeface="Calibri"/>
                <a:cs typeface="Calibri"/>
                <a:sym typeface="Calibri"/>
              </a:rPr>
              <a:t>thoughtfully designing solutions</a:t>
            </a:r>
            <a:endParaRPr sz="1200" b="1" i="0" u="none" strike="noStrike" cap="none">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Focus on the most impactful problem: "What's the one problem in your life that if solved would change everything else?"</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Ask yourself a clarifying question: "What am I pretending not to know?" This helps cut through excuses and self-deception.</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Protect this hour with a three-layer strategy:</a:t>
            </a:r>
            <a:endParaRPr sz="1200" b="0" i="0" u="none" strike="noStrike" cap="none">
              <a:solidFill>
                <a:schemeClr val="dk1"/>
              </a:solidFill>
              <a:latin typeface="Calibri"/>
              <a:ea typeface="Calibri"/>
              <a:cs typeface="Calibri"/>
              <a:sym typeface="Calibri"/>
            </a:endParaRPr>
          </a:p>
          <a:p>
            <a:pPr marL="457200" marR="0" lvl="1"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Layer 1: Use consistent triggers (same time, place, tools)</a:t>
            </a:r>
            <a:endParaRPr sz="1200" b="0" i="0" u="none" strike="noStrike" cap="none">
              <a:solidFill>
                <a:schemeClr val="dk1"/>
              </a:solidFill>
              <a:latin typeface="Calibri"/>
              <a:ea typeface="Calibri"/>
              <a:cs typeface="Calibri"/>
              <a:sym typeface="Calibri"/>
            </a:endParaRPr>
          </a:p>
          <a:p>
            <a:pPr marL="457200" marR="0" lvl="1"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Layer 2: Remove physical distractions and create a clean environment</a:t>
            </a:r>
            <a:endParaRPr sz="1200" b="0" i="0" u="none" strike="noStrike" cap="none">
              <a:solidFill>
                <a:schemeClr val="dk1"/>
              </a:solidFill>
              <a:latin typeface="Calibri"/>
              <a:ea typeface="Calibri"/>
              <a:cs typeface="Calibri"/>
              <a:sym typeface="Calibri"/>
            </a:endParaRPr>
          </a:p>
          <a:p>
            <a:pPr marL="457200" marR="0" lvl="1"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Layer 3: Establish firm boundaries with others about this time</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4. Be careful of "leakage" - those 5 minutes before your focused hour when you check messages or email, which can derail your entire session.</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"reconnect with purpose"</a:t>
            </a:r>
            <a:endParaRPr sz="1200" b="0" i="0" u="none" strike="noStrike" cap="none">
              <a:solidFill>
                <a:schemeClr val="dk1"/>
              </a:solidFill>
              <a:latin typeface="Calibri"/>
              <a:ea typeface="Calibri"/>
              <a:cs typeface="Calibri"/>
              <a:sym typeface="Calibri"/>
            </a:endParaRPr>
          </a:p>
        </p:txBody>
      </p:sp>
      <p:pic>
        <p:nvPicPr>
          <p:cNvPr id="257" name="Google Shape;257;p36"/>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553500" y="693588"/>
            <a:ext cx="2147151" cy="2877526"/>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7"/>
          <p:cNvSpPr txBox="1"/>
          <p:nvPr/>
        </p:nvSpPr>
        <p:spPr>
          <a:xfrm>
            <a:off x="6736325" y="52350"/>
            <a:ext cx="2356200" cy="5265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0" i="0" u="none" strike="noStrike" cap="none">
                <a:solidFill>
                  <a:schemeClr val="dk1"/>
                </a:solidFill>
                <a:latin typeface="Calibri"/>
                <a:ea typeface="Calibri"/>
                <a:cs typeface="Calibri"/>
                <a:sym typeface="Calibri"/>
              </a:rPr>
              <a:t>Starting Elo rating = 1000</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 sz="1200" b="0" i="0" u="none" strike="noStrike" cap="none">
                <a:solidFill>
                  <a:schemeClr val="dk1"/>
                </a:solidFill>
                <a:latin typeface="Calibri"/>
                <a:ea typeface="Calibri"/>
                <a:cs typeface="Calibri"/>
                <a:sym typeface="Calibri"/>
              </a:rPr>
              <a:t>95% CI = Confidence Interval</a:t>
            </a: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 sz="900" b="0" i="0" u="sng" strike="noStrike" cap="none">
                <a:solidFill>
                  <a:schemeClr val="hlink"/>
                </a:solidFill>
                <a:latin typeface="Calibri"/>
                <a:ea typeface="Calibri"/>
                <a:cs typeface="Calibri"/>
                <a:sym typeface="Calibri"/>
                <a:hlinkClick r:id="rId3"/>
              </a:rPr>
              <a:t>https://en.wikipedia.org/wiki/Elo_rating_system</a:t>
            </a:r>
            <a:r>
              <a:rPr lang="en" sz="900" b="0" i="0" u="none" strike="noStrike" cap="none">
                <a:solidFill>
                  <a:schemeClr val="dk1"/>
                </a:solidFill>
                <a:latin typeface="Calibri"/>
                <a:ea typeface="Calibri"/>
                <a:cs typeface="Calibri"/>
                <a:sym typeface="Calibri"/>
              </a:rPr>
              <a:t> </a:t>
            </a:r>
            <a:endParaRPr sz="900" b="0" i="0" u="none" strike="noStrike" cap="none">
              <a:solidFill>
                <a:schemeClr val="dk1"/>
              </a:solidFill>
              <a:latin typeface="Calibri"/>
              <a:ea typeface="Calibri"/>
              <a:cs typeface="Calibri"/>
              <a:sym typeface="Calibri"/>
            </a:endParaRPr>
          </a:p>
        </p:txBody>
      </p:sp>
      <p:sp>
        <p:nvSpPr>
          <p:cNvPr id="263" name="Google Shape;263;p37"/>
          <p:cNvSpPr txBox="1"/>
          <p:nvPr/>
        </p:nvSpPr>
        <p:spPr>
          <a:xfrm>
            <a:off x="38150" y="-45262"/>
            <a:ext cx="45570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 sz="2000" b="1" i="0" u="none" strike="noStrike" cap="none">
                <a:solidFill>
                  <a:schemeClr val="dk1"/>
                </a:solidFill>
                <a:latin typeface="Calibri"/>
                <a:ea typeface="Calibri"/>
                <a:cs typeface="Calibri"/>
                <a:sym typeface="Calibri"/>
              </a:rPr>
              <a:t>Crowd-sourced "LM Arena" Leaderboard</a:t>
            </a:r>
            <a:endParaRPr sz="2000" b="1" i="0" u="none" strike="noStrike" cap="none">
              <a:solidFill>
                <a:srgbClr val="000000"/>
              </a:solidFill>
              <a:latin typeface="Calibri"/>
              <a:ea typeface="Calibri"/>
              <a:cs typeface="Calibri"/>
              <a:sym typeface="Calibri"/>
            </a:endParaRPr>
          </a:p>
        </p:txBody>
      </p:sp>
      <p:sp>
        <p:nvSpPr>
          <p:cNvPr id="264" name="Google Shape;264;p37"/>
          <p:cNvSpPr txBox="1"/>
          <p:nvPr/>
        </p:nvSpPr>
        <p:spPr>
          <a:xfrm>
            <a:off x="1783275" y="261025"/>
            <a:ext cx="1995600" cy="572700"/>
          </a:xfrm>
          <a:prstGeom prst="rect">
            <a:avLst/>
          </a:prstGeom>
          <a:noFill/>
          <a:ln>
            <a:noFill/>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rgbClr val="000000"/>
              </a:buClr>
              <a:buSzPts val="900"/>
              <a:buFont typeface="Calibri"/>
              <a:buChar char="●"/>
            </a:pPr>
            <a:r>
              <a:rPr lang="en" sz="900" b="0" i="0" u="sng" strike="noStrike" cap="none">
                <a:solidFill>
                  <a:schemeClr val="hlink"/>
                </a:solidFill>
                <a:latin typeface="Calibri"/>
                <a:ea typeface="Calibri"/>
                <a:cs typeface="Calibri"/>
                <a:sym typeface="Calibri"/>
                <a:hlinkClick r:id="rId4"/>
              </a:rPr>
              <a:t>https://chat.lmsys.org/?leaderboard</a:t>
            </a:r>
            <a:endParaRPr sz="9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rgbClr val="000000"/>
              </a:buClr>
              <a:buSzPts val="900"/>
              <a:buFont typeface="Calibri"/>
              <a:buChar char="●"/>
            </a:pPr>
            <a:r>
              <a:rPr lang="en" sz="900" b="0" i="0" u="sng" strike="noStrike" cap="none">
                <a:solidFill>
                  <a:schemeClr val="hlink"/>
                </a:solidFill>
                <a:latin typeface="Calibri"/>
                <a:ea typeface="Calibri"/>
                <a:cs typeface="Calibri"/>
                <a:sym typeface="Calibri"/>
                <a:hlinkClick r:id="rId5"/>
              </a:rPr>
              <a:t>https://lmarena.ai/?leaderboard</a:t>
            </a:r>
            <a:r>
              <a:rPr lang="en" sz="900" b="0" i="0" u="none" strike="noStrike" cap="none">
                <a:solidFill>
                  <a:schemeClr val="dk1"/>
                </a:solidFill>
                <a:latin typeface="Calibri"/>
                <a:ea typeface="Calibri"/>
                <a:cs typeface="Calibri"/>
                <a:sym typeface="Calibri"/>
              </a:rPr>
              <a:t>  </a:t>
            </a:r>
            <a:endParaRPr sz="9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rgbClr val="000000"/>
              </a:buClr>
              <a:buSzPts val="900"/>
              <a:buFont typeface="Calibri"/>
              <a:buChar char="●"/>
            </a:pPr>
            <a:r>
              <a:rPr lang="en" sz="900" b="0" i="0" u="sng" strike="noStrike" cap="none">
                <a:solidFill>
                  <a:schemeClr val="hlink"/>
                </a:solidFill>
                <a:latin typeface="Calibri"/>
                <a:ea typeface="Calibri"/>
                <a:cs typeface="Calibri"/>
                <a:sym typeface="Calibri"/>
                <a:hlinkClick r:id="rId6"/>
              </a:rPr>
              <a:t>https://openlm.ai/chatbot-arena/</a:t>
            </a:r>
            <a:r>
              <a:rPr lang="en" sz="900" b="0" i="0" u="none" strike="noStrike" cap="none">
                <a:solidFill>
                  <a:schemeClr val="dk1"/>
                </a:solidFill>
                <a:latin typeface="Calibri"/>
                <a:ea typeface="Calibri"/>
                <a:cs typeface="Calibri"/>
                <a:sym typeface="Calibri"/>
              </a:rPr>
              <a:t> </a:t>
            </a:r>
            <a:endParaRPr sz="9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b="0" i="0" u="sng" strike="noStrike" cap="none">
                <a:solidFill>
                  <a:schemeClr val="hlink"/>
                </a:solidFill>
                <a:latin typeface="Calibri"/>
                <a:ea typeface="Calibri"/>
                <a:cs typeface="Calibri"/>
                <a:sym typeface="Calibri"/>
                <a:hlinkClick r:id="rId7"/>
              </a:rPr>
              <a:t>https://beta.lmarena.ai</a:t>
            </a:r>
            <a:r>
              <a:rPr lang="en" sz="900" b="0" i="0" u="none" strike="noStrike" cap="none">
                <a:solidFill>
                  <a:schemeClr val="dk1"/>
                </a:solidFill>
                <a:latin typeface="Calibri"/>
                <a:ea typeface="Calibri"/>
                <a:cs typeface="Calibri"/>
                <a:sym typeface="Calibri"/>
              </a:rPr>
              <a:t> </a:t>
            </a:r>
            <a:endParaRPr sz="900" b="0" i="0" u="none" strike="noStrike" cap="none">
              <a:solidFill>
                <a:schemeClr val="dk1"/>
              </a:solidFill>
              <a:latin typeface="Calibri"/>
              <a:ea typeface="Calibri"/>
              <a:cs typeface="Calibri"/>
              <a:sym typeface="Calibri"/>
            </a:endParaRPr>
          </a:p>
        </p:txBody>
      </p:sp>
      <p:sp>
        <p:nvSpPr>
          <p:cNvPr id="265" name="Google Shape;265;p37"/>
          <p:cNvSpPr txBox="1"/>
          <p:nvPr/>
        </p:nvSpPr>
        <p:spPr>
          <a:xfrm>
            <a:off x="58461" y="614219"/>
            <a:ext cx="1399800" cy="2031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200" b="1" i="0" u="none" strike="noStrike" cap="none">
                <a:solidFill>
                  <a:srgbClr val="FF0000"/>
                </a:solidFill>
                <a:latin typeface="Calibri"/>
                <a:ea typeface="Calibri"/>
                <a:cs typeface="Calibri"/>
                <a:sym typeface="Calibri"/>
              </a:rPr>
              <a:t>English-only queries</a:t>
            </a:r>
            <a:endParaRPr sz="1200" b="0" i="0" u="none" strike="noStrike" cap="none">
              <a:solidFill>
                <a:schemeClr val="dk1"/>
              </a:solidFill>
              <a:latin typeface="Calibri"/>
              <a:ea typeface="Calibri"/>
              <a:cs typeface="Calibri"/>
              <a:sym typeface="Calibri"/>
            </a:endParaRPr>
          </a:p>
        </p:txBody>
      </p:sp>
      <p:sp>
        <p:nvSpPr>
          <p:cNvPr id="266" name="Google Shape;266;p37"/>
          <p:cNvSpPr txBox="1"/>
          <p:nvPr/>
        </p:nvSpPr>
        <p:spPr>
          <a:xfrm>
            <a:off x="5061974" y="58421"/>
            <a:ext cx="1605600" cy="5265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1100">
                <a:solidFill>
                  <a:srgbClr val="1F2937"/>
                </a:solidFill>
                <a:highlight>
                  <a:schemeClr val="lt1"/>
                </a:highlight>
                <a:latin typeface="Calibri"/>
                <a:ea typeface="Calibri"/>
                <a:cs typeface="Calibri"/>
                <a:sym typeface="Calibri"/>
              </a:rPr>
              <a:t>Total #models: 243</a:t>
            </a:r>
            <a:endParaRPr sz="1100">
              <a:solidFill>
                <a:srgbClr val="1F2937"/>
              </a:solidFill>
              <a:highlight>
                <a:schemeClr val="lt1"/>
              </a:highlight>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 sz="1100">
                <a:solidFill>
                  <a:srgbClr val="1F2937"/>
                </a:solidFill>
                <a:highlight>
                  <a:schemeClr val="lt1"/>
                </a:highlight>
                <a:latin typeface="Calibri"/>
                <a:ea typeface="Calibri"/>
                <a:cs typeface="Calibri"/>
                <a:sym typeface="Calibri"/>
              </a:rPr>
              <a:t>Total #votes: 2,945,410</a:t>
            </a:r>
            <a:endParaRPr sz="1100">
              <a:solidFill>
                <a:srgbClr val="1F2937"/>
              </a:solidFill>
              <a:highlight>
                <a:schemeClr val="lt1"/>
              </a:highlight>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r>
              <a:rPr lang="en" sz="1100">
                <a:solidFill>
                  <a:srgbClr val="1F2937"/>
                </a:solidFill>
                <a:highlight>
                  <a:schemeClr val="lt1"/>
                </a:highlight>
                <a:latin typeface="Calibri"/>
                <a:ea typeface="Calibri"/>
                <a:cs typeface="Calibri"/>
                <a:sym typeface="Calibri"/>
              </a:rPr>
              <a:t>Last updated: 2025-05-22</a:t>
            </a:r>
            <a:endParaRPr sz="1100" b="0" i="0" u="none" strike="noStrike" cap="none">
              <a:solidFill>
                <a:srgbClr val="1F2937"/>
              </a:solidFill>
              <a:highlight>
                <a:schemeClr val="lt1"/>
              </a:highlight>
              <a:latin typeface="Calibri"/>
              <a:ea typeface="Calibri"/>
              <a:cs typeface="Calibri"/>
              <a:sym typeface="Calibri"/>
            </a:endParaRPr>
          </a:p>
        </p:txBody>
      </p:sp>
      <p:sp>
        <p:nvSpPr>
          <p:cNvPr id="267" name="Google Shape;267;p37"/>
          <p:cNvSpPr txBox="1"/>
          <p:nvPr/>
        </p:nvSpPr>
        <p:spPr>
          <a:xfrm>
            <a:off x="4405064" y="615259"/>
            <a:ext cx="552300" cy="2031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n" sz="1200" b="1" i="0" u="none" strike="noStrike" cap="none">
                <a:solidFill>
                  <a:srgbClr val="FF0000"/>
                </a:solidFill>
                <a:latin typeface="Calibri"/>
                <a:ea typeface="Calibri"/>
                <a:cs typeface="Calibri"/>
                <a:sym typeface="Calibri"/>
              </a:rPr>
              <a:t>Coding</a:t>
            </a:r>
            <a:endParaRPr sz="1200" b="0" i="0" u="none" strike="noStrike" cap="none">
              <a:solidFill>
                <a:schemeClr val="dk1"/>
              </a:solidFill>
              <a:latin typeface="Calibri"/>
              <a:ea typeface="Calibri"/>
              <a:cs typeface="Calibri"/>
              <a:sym typeface="Calibri"/>
            </a:endParaRPr>
          </a:p>
        </p:txBody>
      </p:sp>
      <p:sp>
        <p:nvSpPr>
          <p:cNvPr id="268" name="Google Shape;268;p37"/>
          <p:cNvSpPr txBox="1"/>
          <p:nvPr/>
        </p:nvSpPr>
        <p:spPr>
          <a:xfrm>
            <a:off x="47284" y="2559482"/>
            <a:ext cx="287100" cy="1416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highlight>
                  <a:srgbClr val="FFFFFF"/>
                </a:highlight>
                <a:latin typeface="Calibri"/>
                <a:ea typeface="Calibri"/>
                <a:cs typeface="Calibri"/>
                <a:sym typeface="Calibri"/>
              </a:rPr>
              <a:t>China</a:t>
            </a:r>
            <a:endParaRPr sz="800" b="0" i="0" u="none" strike="noStrike" cap="none">
              <a:solidFill>
                <a:srgbClr val="1F2937"/>
              </a:solidFill>
              <a:highlight>
                <a:srgbClr val="FFFFFF"/>
              </a:highlight>
              <a:latin typeface="Calibri"/>
              <a:ea typeface="Calibri"/>
              <a:cs typeface="Calibri"/>
              <a:sym typeface="Calibri"/>
            </a:endParaRPr>
          </a:p>
        </p:txBody>
      </p:sp>
      <p:sp>
        <p:nvSpPr>
          <p:cNvPr id="269" name="Google Shape;269;p37"/>
          <p:cNvSpPr/>
          <p:nvPr/>
        </p:nvSpPr>
        <p:spPr>
          <a:xfrm>
            <a:off x="344428" y="1780155"/>
            <a:ext cx="125400" cy="125400"/>
          </a:xfrm>
          <a:prstGeom prst="ellipse">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37"/>
          <p:cNvSpPr/>
          <p:nvPr/>
        </p:nvSpPr>
        <p:spPr>
          <a:xfrm>
            <a:off x="346124" y="3756964"/>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37"/>
          <p:cNvSpPr/>
          <p:nvPr/>
        </p:nvSpPr>
        <p:spPr>
          <a:xfrm>
            <a:off x="3626517" y="4722860"/>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37"/>
          <p:cNvSpPr/>
          <p:nvPr/>
        </p:nvSpPr>
        <p:spPr>
          <a:xfrm>
            <a:off x="3618972" y="2974592"/>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 name="Google Shape;273;p37"/>
          <p:cNvSpPr txBox="1"/>
          <p:nvPr/>
        </p:nvSpPr>
        <p:spPr>
          <a:xfrm>
            <a:off x="3317667" y="2565172"/>
            <a:ext cx="288900" cy="1416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highlight>
                  <a:srgbClr val="FFFFFF"/>
                </a:highlight>
                <a:latin typeface="Calibri"/>
                <a:ea typeface="Calibri"/>
                <a:cs typeface="Calibri"/>
                <a:sym typeface="Calibri"/>
              </a:rPr>
              <a:t>China</a:t>
            </a:r>
            <a:endParaRPr sz="800" b="0" i="0" u="none" strike="noStrike" cap="none">
              <a:solidFill>
                <a:srgbClr val="1F2937"/>
              </a:solidFill>
              <a:highlight>
                <a:srgbClr val="FFFFFF"/>
              </a:highlight>
              <a:latin typeface="Calibri"/>
              <a:ea typeface="Calibri"/>
              <a:cs typeface="Calibri"/>
              <a:sym typeface="Calibri"/>
            </a:endParaRPr>
          </a:p>
        </p:txBody>
      </p:sp>
      <p:sp>
        <p:nvSpPr>
          <p:cNvPr id="274" name="Google Shape;274;p37"/>
          <p:cNvSpPr/>
          <p:nvPr/>
        </p:nvSpPr>
        <p:spPr>
          <a:xfrm>
            <a:off x="3618124" y="2576461"/>
            <a:ext cx="125400" cy="125400"/>
          </a:xfrm>
          <a:prstGeom prst="ellipse">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37"/>
          <p:cNvSpPr/>
          <p:nvPr/>
        </p:nvSpPr>
        <p:spPr>
          <a:xfrm>
            <a:off x="3620334" y="4155188"/>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37"/>
          <p:cNvSpPr txBox="1"/>
          <p:nvPr/>
        </p:nvSpPr>
        <p:spPr>
          <a:xfrm>
            <a:off x="185813" y="4739900"/>
            <a:ext cx="287100" cy="1416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highlight>
                  <a:srgbClr val="FFFFFF"/>
                </a:highlight>
                <a:latin typeface="Calibri"/>
                <a:ea typeface="Calibri"/>
                <a:cs typeface="Calibri"/>
                <a:sym typeface="Calibri"/>
              </a:rPr>
              <a:t>China</a:t>
            </a:r>
            <a:endParaRPr sz="800" b="0" i="0" u="none" strike="noStrike" cap="none">
              <a:solidFill>
                <a:srgbClr val="1F2937"/>
              </a:solidFill>
              <a:highlight>
                <a:srgbClr val="FFFFFF"/>
              </a:highlight>
              <a:latin typeface="Calibri"/>
              <a:ea typeface="Calibri"/>
              <a:cs typeface="Calibri"/>
              <a:sym typeface="Calibri"/>
            </a:endParaRPr>
          </a:p>
        </p:txBody>
      </p:sp>
      <p:sp>
        <p:nvSpPr>
          <p:cNvPr id="277" name="Google Shape;277;p37"/>
          <p:cNvSpPr txBox="1"/>
          <p:nvPr/>
        </p:nvSpPr>
        <p:spPr>
          <a:xfrm flipH="1">
            <a:off x="276927" y="1976185"/>
            <a:ext cx="194400" cy="141600"/>
          </a:xfrm>
          <a:prstGeom prst="rect">
            <a:avLst/>
          </a:prstGeom>
          <a:solidFill>
            <a:srgbClr val="FCE5CD"/>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latin typeface="Calibri"/>
                <a:ea typeface="Calibri"/>
                <a:cs typeface="Calibri"/>
                <a:sym typeface="Calibri"/>
              </a:rPr>
              <a:t>x.ai</a:t>
            </a:r>
            <a:endParaRPr sz="800" b="0" i="0" u="none" strike="noStrike" cap="none">
              <a:solidFill>
                <a:srgbClr val="1F2937"/>
              </a:solidFill>
              <a:latin typeface="Calibri"/>
              <a:ea typeface="Calibri"/>
              <a:cs typeface="Calibri"/>
              <a:sym typeface="Calibri"/>
            </a:endParaRPr>
          </a:p>
        </p:txBody>
      </p:sp>
      <p:sp>
        <p:nvSpPr>
          <p:cNvPr id="278" name="Google Shape;278;p37"/>
          <p:cNvSpPr txBox="1"/>
          <p:nvPr/>
        </p:nvSpPr>
        <p:spPr>
          <a:xfrm flipH="1">
            <a:off x="3549103" y="1778454"/>
            <a:ext cx="194400" cy="141600"/>
          </a:xfrm>
          <a:prstGeom prst="rect">
            <a:avLst/>
          </a:prstGeom>
          <a:solidFill>
            <a:srgbClr val="FCE5CD"/>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latin typeface="Calibri"/>
                <a:ea typeface="Calibri"/>
                <a:cs typeface="Calibri"/>
                <a:sym typeface="Calibri"/>
              </a:rPr>
              <a:t>x.ai</a:t>
            </a:r>
            <a:endParaRPr sz="800" b="0" i="0" u="none" strike="noStrike" cap="none">
              <a:solidFill>
                <a:srgbClr val="1F2937"/>
              </a:solidFill>
              <a:latin typeface="Calibri"/>
              <a:ea typeface="Calibri"/>
              <a:cs typeface="Calibri"/>
              <a:sym typeface="Calibri"/>
            </a:endParaRPr>
          </a:p>
        </p:txBody>
      </p:sp>
      <p:sp>
        <p:nvSpPr>
          <p:cNvPr id="279" name="Google Shape;279;p37"/>
          <p:cNvSpPr/>
          <p:nvPr/>
        </p:nvSpPr>
        <p:spPr>
          <a:xfrm>
            <a:off x="3619870" y="3746854"/>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37"/>
          <p:cNvSpPr/>
          <p:nvPr/>
        </p:nvSpPr>
        <p:spPr>
          <a:xfrm>
            <a:off x="346490" y="1391754"/>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37"/>
          <p:cNvSpPr/>
          <p:nvPr/>
        </p:nvSpPr>
        <p:spPr>
          <a:xfrm>
            <a:off x="347524" y="1196862"/>
            <a:ext cx="125400" cy="125400"/>
          </a:xfrm>
          <a:prstGeom prst="ellipse">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37"/>
          <p:cNvSpPr/>
          <p:nvPr/>
        </p:nvSpPr>
        <p:spPr>
          <a:xfrm>
            <a:off x="3614221" y="1977898"/>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37"/>
          <p:cNvSpPr/>
          <p:nvPr/>
        </p:nvSpPr>
        <p:spPr>
          <a:xfrm>
            <a:off x="347049" y="1578010"/>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37"/>
          <p:cNvSpPr txBox="1"/>
          <p:nvPr/>
        </p:nvSpPr>
        <p:spPr>
          <a:xfrm>
            <a:off x="55681" y="3140520"/>
            <a:ext cx="287100" cy="1416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highlight>
                  <a:srgbClr val="FFFFFF"/>
                </a:highlight>
                <a:latin typeface="Calibri"/>
                <a:ea typeface="Calibri"/>
                <a:cs typeface="Calibri"/>
                <a:sym typeface="Calibri"/>
              </a:rPr>
              <a:t>China</a:t>
            </a:r>
            <a:endParaRPr sz="800" b="0" i="0" u="none" strike="noStrike" cap="none">
              <a:solidFill>
                <a:srgbClr val="1F2937"/>
              </a:solidFill>
              <a:highlight>
                <a:srgbClr val="FFFFFF"/>
              </a:highlight>
              <a:latin typeface="Calibri"/>
              <a:ea typeface="Calibri"/>
              <a:cs typeface="Calibri"/>
              <a:sym typeface="Calibri"/>
            </a:endParaRPr>
          </a:p>
        </p:txBody>
      </p:sp>
      <p:sp>
        <p:nvSpPr>
          <p:cNvPr id="285" name="Google Shape;285;p37"/>
          <p:cNvSpPr/>
          <p:nvPr/>
        </p:nvSpPr>
        <p:spPr>
          <a:xfrm>
            <a:off x="346550" y="3148914"/>
            <a:ext cx="125400" cy="125400"/>
          </a:xfrm>
          <a:prstGeom prst="ellipse">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37"/>
          <p:cNvSpPr/>
          <p:nvPr/>
        </p:nvSpPr>
        <p:spPr>
          <a:xfrm>
            <a:off x="346550" y="2566729"/>
            <a:ext cx="125400" cy="125400"/>
          </a:xfrm>
          <a:prstGeom prst="ellipse">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37"/>
          <p:cNvSpPr/>
          <p:nvPr/>
        </p:nvSpPr>
        <p:spPr>
          <a:xfrm>
            <a:off x="3626517" y="4933781"/>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37"/>
          <p:cNvSpPr/>
          <p:nvPr/>
        </p:nvSpPr>
        <p:spPr>
          <a:xfrm>
            <a:off x="3618072" y="1216371"/>
            <a:ext cx="125400" cy="125400"/>
          </a:xfrm>
          <a:prstGeom prst="ellipse">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37"/>
          <p:cNvSpPr/>
          <p:nvPr/>
        </p:nvSpPr>
        <p:spPr>
          <a:xfrm>
            <a:off x="346499" y="2180147"/>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37"/>
          <p:cNvSpPr/>
          <p:nvPr/>
        </p:nvSpPr>
        <p:spPr>
          <a:xfrm>
            <a:off x="344412" y="3551502"/>
            <a:ext cx="125400" cy="125400"/>
          </a:xfrm>
          <a:prstGeom prst="ellipse">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37"/>
          <p:cNvSpPr/>
          <p:nvPr/>
        </p:nvSpPr>
        <p:spPr>
          <a:xfrm>
            <a:off x="3618124" y="1578466"/>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37"/>
          <p:cNvSpPr/>
          <p:nvPr/>
        </p:nvSpPr>
        <p:spPr>
          <a:xfrm>
            <a:off x="3618072" y="2180045"/>
            <a:ext cx="125400" cy="125400"/>
          </a:xfrm>
          <a:prstGeom prst="ellipse">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37"/>
          <p:cNvSpPr/>
          <p:nvPr/>
        </p:nvSpPr>
        <p:spPr>
          <a:xfrm>
            <a:off x="3621462" y="2753602"/>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37"/>
          <p:cNvSpPr txBox="1"/>
          <p:nvPr/>
        </p:nvSpPr>
        <p:spPr>
          <a:xfrm>
            <a:off x="6510549" y="2884326"/>
            <a:ext cx="2582700" cy="2204100"/>
          </a:xfrm>
          <a:prstGeom prst="rect">
            <a:avLst/>
          </a:prstGeom>
          <a:solidFill>
            <a:srgbClr val="FCE5CD"/>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27000" algn="l" rtl="0">
              <a:lnSpc>
                <a:spcPct val="100000"/>
              </a:lnSpc>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Web Leaderboard</a:t>
            </a:r>
            <a:br>
              <a:rPr lang="en" sz="1100" b="0" i="0" u="none" strike="noStrike" cap="none">
                <a:solidFill>
                  <a:schemeClr val="dk1"/>
                </a:solidFill>
                <a:latin typeface="Calibri"/>
                <a:ea typeface="Calibri"/>
                <a:cs typeface="Calibri"/>
                <a:sym typeface="Calibri"/>
              </a:rPr>
            </a:br>
            <a:r>
              <a:rPr lang="en" sz="900" b="0" i="0" u="sng" strike="noStrike" cap="none">
                <a:solidFill>
                  <a:schemeClr val="hlink"/>
                </a:solidFill>
                <a:latin typeface="Calibri"/>
                <a:ea typeface="Calibri"/>
                <a:cs typeface="Calibri"/>
                <a:sym typeface="Calibri"/>
                <a:hlinkClick r:id="rId8"/>
              </a:rPr>
              <a:t>https://web.lmarena.ai/leaderboard</a:t>
            </a:r>
            <a:r>
              <a:rPr lang="en" sz="900" b="0" i="0" u="none" strike="noStrike" cap="none">
                <a:solidFill>
                  <a:schemeClr val="dk1"/>
                </a:solidFill>
                <a:latin typeface="Calibri"/>
                <a:ea typeface="Calibri"/>
                <a:cs typeface="Calibri"/>
                <a:sym typeface="Calibri"/>
              </a:rPr>
              <a:t> </a:t>
            </a:r>
            <a:endParaRPr sz="1100" b="0" i="0" u="none" strike="noStrike" cap="none">
              <a:solidFill>
                <a:schemeClr val="dk1"/>
              </a:solidFill>
              <a:latin typeface="Calibri"/>
              <a:ea typeface="Calibri"/>
              <a:cs typeface="Calibri"/>
              <a:sym typeface="Calibri"/>
            </a:endParaRPr>
          </a:p>
          <a:p>
            <a:pPr marL="171450" marR="0" lvl="0" indent="-127000" algn="l" rtl="0">
              <a:lnSpc>
                <a:spcPct val="100000"/>
              </a:lnSpc>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LLM Leaderboard - by @LlmStats</a:t>
            </a:r>
            <a:br>
              <a:rPr lang="en" sz="1100" b="0" i="0" u="none" strike="noStrike" cap="none">
                <a:solidFill>
                  <a:schemeClr val="dk1"/>
                </a:solidFill>
                <a:latin typeface="Calibri"/>
                <a:ea typeface="Calibri"/>
                <a:cs typeface="Calibri"/>
                <a:sym typeface="Calibri"/>
              </a:rPr>
            </a:br>
            <a:r>
              <a:rPr lang="en" sz="800" b="0" i="0" u="sng" strike="noStrike" cap="none">
                <a:solidFill>
                  <a:schemeClr val="hlink"/>
                </a:solidFill>
                <a:latin typeface="Calibri"/>
                <a:ea typeface="Calibri"/>
                <a:cs typeface="Calibri"/>
                <a:sym typeface="Calibri"/>
                <a:hlinkClick r:id="rId9"/>
              </a:rPr>
              <a:t>https://llmworld.net/llm_leaderboards/</a:t>
            </a:r>
            <a:r>
              <a:rPr lang="en" sz="800" b="0" i="0" u="none" strike="noStrike" cap="none">
                <a:solidFill>
                  <a:schemeClr val="dk1"/>
                </a:solidFill>
                <a:latin typeface="Calibri"/>
                <a:ea typeface="Calibri"/>
                <a:cs typeface="Calibri"/>
                <a:sym typeface="Calibri"/>
              </a:rPr>
              <a:t> </a:t>
            </a:r>
            <a:endParaRPr sz="800" b="0" i="0" u="none" strike="noStrike" cap="none">
              <a:solidFill>
                <a:schemeClr val="dk1"/>
              </a:solidFill>
              <a:latin typeface="Calibri"/>
              <a:ea typeface="Calibri"/>
              <a:cs typeface="Calibri"/>
              <a:sym typeface="Calibri"/>
            </a:endParaRPr>
          </a:p>
          <a:p>
            <a:pPr marL="171450" marR="0" lvl="0" indent="-127000" algn="l" rtl="0">
              <a:lnSpc>
                <a:spcPct val="100000"/>
              </a:lnSpc>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LLM Leaderboard - by StackAI</a:t>
            </a:r>
            <a:br>
              <a:rPr lang="en" sz="1100" b="0" i="0" u="none" strike="noStrike" cap="none">
                <a:solidFill>
                  <a:schemeClr val="dk1"/>
                </a:solidFill>
                <a:latin typeface="Calibri"/>
                <a:ea typeface="Calibri"/>
                <a:cs typeface="Calibri"/>
                <a:sym typeface="Calibri"/>
              </a:rPr>
            </a:br>
            <a:r>
              <a:rPr lang="en" sz="800" b="0" i="0" u="sng" strike="noStrike" cap="none">
                <a:solidFill>
                  <a:schemeClr val="hlink"/>
                </a:solidFill>
                <a:latin typeface="Calibri"/>
                <a:ea typeface="Calibri"/>
                <a:cs typeface="Calibri"/>
                <a:sym typeface="Calibri"/>
                <a:hlinkClick r:id="rId10"/>
              </a:rPr>
              <a:t>https://www.stack-ai.com/llm-leaderboard</a:t>
            </a:r>
            <a:r>
              <a:rPr lang="en" sz="800" b="0" i="0" u="none" strike="noStrike" cap="none">
                <a:solidFill>
                  <a:schemeClr val="dk1"/>
                </a:solidFill>
                <a:latin typeface="Calibri"/>
                <a:ea typeface="Calibri"/>
                <a:cs typeface="Calibri"/>
                <a:sym typeface="Calibri"/>
              </a:rPr>
              <a:t> </a:t>
            </a:r>
            <a:endParaRPr sz="800" b="0" i="0" u="none" strike="noStrike" cap="none">
              <a:solidFill>
                <a:schemeClr val="dk1"/>
              </a:solidFill>
              <a:latin typeface="Calibri"/>
              <a:ea typeface="Calibri"/>
              <a:cs typeface="Calibri"/>
              <a:sym typeface="Calibri"/>
            </a:endParaRPr>
          </a:p>
          <a:p>
            <a:pPr marL="171450" marR="0" lvl="0" indent="-127000" algn="l" rtl="0">
              <a:lnSpc>
                <a:spcPct val="100000"/>
              </a:lnSpc>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LLM Leaderboard - by Artificial Analysis</a:t>
            </a:r>
            <a:br>
              <a:rPr lang="en" sz="1100" b="0" i="0" u="none" strike="noStrike" cap="none">
                <a:solidFill>
                  <a:schemeClr val="dk1"/>
                </a:solidFill>
                <a:latin typeface="Calibri"/>
                <a:ea typeface="Calibri"/>
                <a:cs typeface="Calibri"/>
                <a:sym typeface="Calibri"/>
              </a:rPr>
            </a:br>
            <a:r>
              <a:rPr lang="en" sz="800" b="0" i="0" u="sng" strike="noStrike" cap="none">
                <a:solidFill>
                  <a:schemeClr val="hlink"/>
                </a:solidFill>
                <a:latin typeface="Calibri"/>
                <a:ea typeface="Calibri"/>
                <a:cs typeface="Calibri"/>
                <a:sym typeface="Calibri"/>
                <a:hlinkClick r:id="rId11"/>
              </a:rPr>
              <a:t>https://artificialanalysis.ai/leaderboards/models</a:t>
            </a:r>
            <a:r>
              <a:rPr lang="en" sz="800" b="0" i="0" u="none" strike="noStrike" cap="none">
                <a:solidFill>
                  <a:schemeClr val="dk1"/>
                </a:solidFill>
                <a:latin typeface="Calibri"/>
                <a:ea typeface="Calibri"/>
                <a:cs typeface="Calibri"/>
                <a:sym typeface="Calibri"/>
              </a:rPr>
              <a:t> </a:t>
            </a:r>
            <a:endParaRPr sz="800" b="0" i="0" u="none" strike="noStrike" cap="none">
              <a:solidFill>
                <a:schemeClr val="dk1"/>
              </a:solidFill>
              <a:latin typeface="Calibri"/>
              <a:ea typeface="Calibri"/>
              <a:cs typeface="Calibri"/>
              <a:sym typeface="Calibri"/>
            </a:endParaRPr>
          </a:p>
          <a:p>
            <a:pPr marL="171450" marR="0" lvl="0" indent="-127000" algn="l" rtl="0">
              <a:lnSpc>
                <a:spcPct val="100000"/>
              </a:lnSpc>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Open LLM Leaderboard - by Hugging Face</a:t>
            </a:r>
            <a:br>
              <a:rPr lang="en" sz="1100" b="0" i="0" u="none" strike="noStrike" cap="none">
                <a:solidFill>
                  <a:schemeClr val="dk1"/>
                </a:solidFill>
                <a:latin typeface="Calibri"/>
                <a:ea typeface="Calibri"/>
                <a:cs typeface="Calibri"/>
                <a:sym typeface="Calibri"/>
              </a:rPr>
            </a:br>
            <a:r>
              <a:rPr lang="en" sz="800" b="0" i="0" u="sng" strike="noStrike" cap="none">
                <a:solidFill>
                  <a:schemeClr val="hlink"/>
                </a:solidFill>
                <a:latin typeface="Calibri"/>
                <a:ea typeface="Calibri"/>
                <a:cs typeface="Calibri"/>
                <a:sym typeface="Calibri"/>
                <a:hlinkClick r:id="rId12"/>
              </a:rPr>
              <a:t>https://huggingface.co/open-llm-leaderboard</a:t>
            </a:r>
            <a:r>
              <a:rPr lang="en" sz="800" b="0" i="0" u="none" strike="noStrike" cap="none">
                <a:solidFill>
                  <a:schemeClr val="dk1"/>
                </a:solidFill>
                <a:latin typeface="Calibri"/>
                <a:ea typeface="Calibri"/>
                <a:cs typeface="Calibri"/>
                <a:sym typeface="Calibri"/>
              </a:rPr>
              <a:t> </a:t>
            </a:r>
            <a:endParaRPr sz="800" b="0" i="0" u="none" strike="noStrike" cap="none">
              <a:solidFill>
                <a:schemeClr val="dk1"/>
              </a:solidFill>
              <a:latin typeface="Calibri"/>
              <a:ea typeface="Calibri"/>
              <a:cs typeface="Calibri"/>
              <a:sym typeface="Calibri"/>
            </a:endParaRPr>
          </a:p>
          <a:p>
            <a:pPr marL="171450" marR="0" lvl="0" indent="-127000" algn="l" rtl="0">
              <a:lnSpc>
                <a:spcPct val="100000"/>
              </a:lnSpc>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LLM Leaderboard - by Vellum</a:t>
            </a:r>
            <a:br>
              <a:rPr lang="en" sz="1100" b="0" i="0" u="none" strike="noStrike" cap="none">
                <a:solidFill>
                  <a:schemeClr val="dk1"/>
                </a:solidFill>
                <a:latin typeface="Calibri"/>
                <a:ea typeface="Calibri"/>
                <a:cs typeface="Calibri"/>
                <a:sym typeface="Calibri"/>
              </a:rPr>
            </a:br>
            <a:r>
              <a:rPr lang="en" sz="800" b="0" i="0" u="sng" strike="noStrike" cap="none">
                <a:solidFill>
                  <a:schemeClr val="hlink"/>
                </a:solidFill>
                <a:latin typeface="Calibri"/>
                <a:ea typeface="Calibri"/>
                <a:cs typeface="Calibri"/>
                <a:sym typeface="Calibri"/>
                <a:hlinkClick r:id="rId13"/>
              </a:rPr>
              <a:t>https://www.vellum.ai/llm-leaderboard</a:t>
            </a:r>
            <a:r>
              <a:rPr lang="en" sz="800" b="0" i="0" u="none" strike="noStrike" cap="none">
                <a:solidFill>
                  <a:schemeClr val="dk1"/>
                </a:solidFill>
                <a:latin typeface="Calibri"/>
                <a:ea typeface="Calibri"/>
                <a:cs typeface="Calibri"/>
                <a:sym typeface="Calibri"/>
              </a:rPr>
              <a:t> </a:t>
            </a:r>
            <a:endParaRPr sz="800" b="0" i="0" u="none" strike="noStrike" cap="none">
              <a:solidFill>
                <a:schemeClr val="dk1"/>
              </a:solidFill>
              <a:latin typeface="Calibri"/>
              <a:ea typeface="Calibri"/>
              <a:cs typeface="Calibri"/>
              <a:sym typeface="Calibri"/>
            </a:endParaRPr>
          </a:p>
          <a:p>
            <a:pPr marL="171450" marR="0" lvl="0" indent="-127000" algn="l" rtl="0">
              <a:lnSpc>
                <a:spcPct val="100000"/>
              </a:lnSpc>
              <a:spcBef>
                <a:spcPts val="0"/>
              </a:spcBef>
              <a:spcAft>
                <a:spcPts val="0"/>
              </a:spcAft>
              <a:buClr>
                <a:schemeClr val="dk1"/>
              </a:buClr>
              <a:buSzPts val="1100"/>
              <a:buFont typeface="Calibri"/>
              <a:buChar char="●"/>
            </a:pPr>
            <a:r>
              <a:rPr lang="en" sz="1100" b="0" i="0" u="none" strike="noStrike" cap="none">
                <a:solidFill>
                  <a:schemeClr val="dk1"/>
                </a:solidFill>
                <a:latin typeface="Calibri"/>
                <a:ea typeface="Calibri"/>
                <a:cs typeface="Calibri"/>
                <a:sym typeface="Calibri"/>
              </a:rPr>
              <a:t>Multiple Leaderboards:</a:t>
            </a:r>
            <a:br>
              <a:rPr lang="en" sz="1100" b="0" i="0" u="none" strike="noStrike" cap="none">
                <a:solidFill>
                  <a:schemeClr val="dk1"/>
                </a:solidFill>
                <a:latin typeface="Calibri"/>
                <a:ea typeface="Calibri"/>
                <a:cs typeface="Calibri"/>
                <a:sym typeface="Calibri"/>
              </a:rPr>
            </a:br>
            <a:r>
              <a:rPr lang="en" sz="800" b="0" i="0" u="sng" strike="noStrike" cap="none">
                <a:solidFill>
                  <a:schemeClr val="hlink"/>
                </a:solidFill>
                <a:latin typeface="Calibri"/>
                <a:ea typeface="Calibri"/>
                <a:cs typeface="Calibri"/>
                <a:sym typeface="Calibri"/>
                <a:hlinkClick r:id="rId14"/>
              </a:rPr>
              <a:t>https://virtualizationreview.com/articles/2025/04/29/ais-heavy-hitters-best-models-for-every-task.aspx</a:t>
            </a:r>
            <a:r>
              <a:rPr lang="en" sz="800" b="0" i="0" u="none" strike="noStrike" cap="none">
                <a:solidFill>
                  <a:schemeClr val="dk1"/>
                </a:solidFill>
                <a:latin typeface="Calibri"/>
                <a:ea typeface="Calibri"/>
                <a:cs typeface="Calibri"/>
                <a:sym typeface="Calibri"/>
              </a:rPr>
              <a:t> </a:t>
            </a:r>
            <a:endParaRPr sz="800" b="0" i="0" u="none" strike="noStrike" cap="none">
              <a:solidFill>
                <a:schemeClr val="dk1"/>
              </a:solidFill>
              <a:latin typeface="Calibri"/>
              <a:ea typeface="Calibri"/>
              <a:cs typeface="Calibri"/>
              <a:sym typeface="Calibri"/>
            </a:endParaRPr>
          </a:p>
        </p:txBody>
      </p:sp>
      <p:sp>
        <p:nvSpPr>
          <p:cNvPr id="295" name="Google Shape;295;p37"/>
          <p:cNvSpPr/>
          <p:nvPr/>
        </p:nvSpPr>
        <p:spPr>
          <a:xfrm>
            <a:off x="344975" y="2759122"/>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37"/>
          <p:cNvSpPr/>
          <p:nvPr/>
        </p:nvSpPr>
        <p:spPr>
          <a:xfrm>
            <a:off x="347378" y="4354589"/>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37"/>
          <p:cNvSpPr txBox="1"/>
          <p:nvPr/>
        </p:nvSpPr>
        <p:spPr>
          <a:xfrm>
            <a:off x="61369" y="4541132"/>
            <a:ext cx="287100" cy="1416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highlight>
                  <a:srgbClr val="FFFFFF"/>
                </a:highlight>
                <a:latin typeface="Calibri"/>
                <a:ea typeface="Calibri"/>
                <a:cs typeface="Calibri"/>
                <a:sym typeface="Calibri"/>
              </a:rPr>
              <a:t>China</a:t>
            </a:r>
            <a:endParaRPr sz="800" b="0" i="0" u="none" strike="noStrike" cap="none">
              <a:solidFill>
                <a:srgbClr val="1F2937"/>
              </a:solidFill>
              <a:highlight>
                <a:srgbClr val="FFFFFF"/>
              </a:highlight>
              <a:latin typeface="Calibri"/>
              <a:ea typeface="Calibri"/>
              <a:cs typeface="Calibri"/>
              <a:sym typeface="Calibri"/>
            </a:endParaRPr>
          </a:p>
        </p:txBody>
      </p:sp>
      <p:sp>
        <p:nvSpPr>
          <p:cNvPr id="298" name="Google Shape;298;p37"/>
          <p:cNvSpPr/>
          <p:nvPr/>
        </p:nvSpPr>
        <p:spPr>
          <a:xfrm>
            <a:off x="352238" y="4549526"/>
            <a:ext cx="125400" cy="125400"/>
          </a:xfrm>
          <a:prstGeom prst="ellipse">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9" name="Google Shape;299;p37"/>
          <p:cNvSpPr/>
          <p:nvPr/>
        </p:nvSpPr>
        <p:spPr>
          <a:xfrm>
            <a:off x="347525" y="4143885"/>
            <a:ext cx="125400" cy="125400"/>
          </a:xfrm>
          <a:prstGeom prst="ellipse">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0" name="Google Shape;300;p37"/>
          <p:cNvSpPr/>
          <p:nvPr/>
        </p:nvSpPr>
        <p:spPr>
          <a:xfrm>
            <a:off x="206798" y="4148275"/>
            <a:ext cx="125400" cy="125400"/>
          </a:xfrm>
          <a:prstGeom prst="ellipse">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37"/>
          <p:cNvSpPr txBox="1"/>
          <p:nvPr/>
        </p:nvSpPr>
        <p:spPr>
          <a:xfrm>
            <a:off x="3329453" y="3347913"/>
            <a:ext cx="287100" cy="1416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highlight>
                  <a:srgbClr val="FFFFFF"/>
                </a:highlight>
                <a:latin typeface="Calibri"/>
                <a:ea typeface="Calibri"/>
                <a:cs typeface="Calibri"/>
                <a:sym typeface="Calibri"/>
              </a:rPr>
              <a:t>China</a:t>
            </a:r>
            <a:endParaRPr sz="800" b="0" i="0" u="none" strike="noStrike" cap="none">
              <a:solidFill>
                <a:srgbClr val="1F2937"/>
              </a:solidFill>
              <a:highlight>
                <a:srgbClr val="FFFFFF"/>
              </a:highlight>
              <a:latin typeface="Calibri"/>
              <a:ea typeface="Calibri"/>
              <a:cs typeface="Calibri"/>
              <a:sym typeface="Calibri"/>
            </a:endParaRPr>
          </a:p>
        </p:txBody>
      </p:sp>
      <p:sp>
        <p:nvSpPr>
          <p:cNvPr id="302" name="Google Shape;302;p37"/>
          <p:cNvSpPr/>
          <p:nvPr/>
        </p:nvSpPr>
        <p:spPr>
          <a:xfrm>
            <a:off x="3620322" y="3356307"/>
            <a:ext cx="125400" cy="125400"/>
          </a:xfrm>
          <a:prstGeom prst="ellipse">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37"/>
          <p:cNvSpPr/>
          <p:nvPr/>
        </p:nvSpPr>
        <p:spPr>
          <a:xfrm>
            <a:off x="3620112" y="2378241"/>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37"/>
          <p:cNvSpPr txBox="1"/>
          <p:nvPr/>
        </p:nvSpPr>
        <p:spPr>
          <a:xfrm>
            <a:off x="3322116" y="3151285"/>
            <a:ext cx="287100" cy="1416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highlight>
                  <a:srgbClr val="FFFFFF"/>
                </a:highlight>
                <a:latin typeface="Calibri"/>
                <a:ea typeface="Calibri"/>
                <a:cs typeface="Calibri"/>
                <a:sym typeface="Calibri"/>
              </a:rPr>
              <a:t>China</a:t>
            </a:r>
            <a:endParaRPr sz="800" b="0" i="0" u="none" strike="noStrike" cap="none">
              <a:solidFill>
                <a:srgbClr val="1F2937"/>
              </a:solidFill>
              <a:highlight>
                <a:srgbClr val="FFFFFF"/>
              </a:highlight>
              <a:latin typeface="Calibri"/>
              <a:ea typeface="Calibri"/>
              <a:cs typeface="Calibri"/>
              <a:sym typeface="Calibri"/>
            </a:endParaRPr>
          </a:p>
        </p:txBody>
      </p:sp>
      <p:sp>
        <p:nvSpPr>
          <p:cNvPr id="305" name="Google Shape;305;p37"/>
          <p:cNvSpPr/>
          <p:nvPr/>
        </p:nvSpPr>
        <p:spPr>
          <a:xfrm>
            <a:off x="3620322" y="3159679"/>
            <a:ext cx="125400" cy="125400"/>
          </a:xfrm>
          <a:prstGeom prst="ellipse">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37"/>
          <p:cNvSpPr/>
          <p:nvPr/>
        </p:nvSpPr>
        <p:spPr>
          <a:xfrm>
            <a:off x="347524" y="3949163"/>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37"/>
          <p:cNvSpPr txBox="1"/>
          <p:nvPr/>
        </p:nvSpPr>
        <p:spPr>
          <a:xfrm>
            <a:off x="185813" y="2951503"/>
            <a:ext cx="287100" cy="1416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highlight>
                  <a:srgbClr val="FFFFFF"/>
                </a:highlight>
                <a:latin typeface="Calibri"/>
                <a:ea typeface="Calibri"/>
                <a:cs typeface="Calibri"/>
                <a:sym typeface="Calibri"/>
              </a:rPr>
              <a:t>China</a:t>
            </a:r>
            <a:endParaRPr sz="800" b="0" i="0" u="none" strike="noStrike" cap="none">
              <a:solidFill>
                <a:srgbClr val="1F2937"/>
              </a:solidFill>
              <a:highlight>
                <a:srgbClr val="FFFFFF"/>
              </a:highlight>
              <a:latin typeface="Calibri"/>
              <a:ea typeface="Calibri"/>
              <a:cs typeface="Calibri"/>
              <a:sym typeface="Calibri"/>
            </a:endParaRPr>
          </a:p>
        </p:txBody>
      </p:sp>
      <p:sp>
        <p:nvSpPr>
          <p:cNvPr id="308" name="Google Shape;308;p37"/>
          <p:cNvSpPr txBox="1"/>
          <p:nvPr/>
        </p:nvSpPr>
        <p:spPr>
          <a:xfrm>
            <a:off x="3454819" y="3561921"/>
            <a:ext cx="288900" cy="1416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highlight>
                  <a:srgbClr val="FFFFFF"/>
                </a:highlight>
                <a:latin typeface="Calibri"/>
                <a:ea typeface="Calibri"/>
                <a:cs typeface="Calibri"/>
                <a:sym typeface="Calibri"/>
              </a:rPr>
              <a:t>China</a:t>
            </a:r>
            <a:endParaRPr sz="800" b="0" i="0" u="none" strike="noStrike" cap="none">
              <a:solidFill>
                <a:srgbClr val="1F2937"/>
              </a:solidFill>
              <a:highlight>
                <a:srgbClr val="FFFFFF"/>
              </a:highlight>
              <a:latin typeface="Calibri"/>
              <a:ea typeface="Calibri"/>
              <a:cs typeface="Calibri"/>
              <a:sym typeface="Calibri"/>
            </a:endParaRPr>
          </a:p>
        </p:txBody>
      </p:sp>
      <p:sp>
        <p:nvSpPr>
          <p:cNvPr id="309" name="Google Shape;309;p37"/>
          <p:cNvSpPr/>
          <p:nvPr/>
        </p:nvSpPr>
        <p:spPr>
          <a:xfrm>
            <a:off x="3619870" y="3943278"/>
            <a:ext cx="125400" cy="125400"/>
          </a:xfrm>
          <a:prstGeom prst="ellipse">
            <a:avLst/>
          </a:prstGeom>
          <a:solidFill>
            <a:srgbClr val="FFFF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37"/>
          <p:cNvSpPr txBox="1"/>
          <p:nvPr/>
        </p:nvSpPr>
        <p:spPr>
          <a:xfrm>
            <a:off x="3329453" y="4534075"/>
            <a:ext cx="287100" cy="1416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highlight>
                  <a:srgbClr val="FFFFFF"/>
                </a:highlight>
                <a:latin typeface="Calibri"/>
                <a:ea typeface="Calibri"/>
                <a:cs typeface="Calibri"/>
                <a:sym typeface="Calibri"/>
              </a:rPr>
              <a:t>China</a:t>
            </a:r>
            <a:endParaRPr sz="800" b="0" i="0" u="none" strike="noStrike" cap="none">
              <a:solidFill>
                <a:srgbClr val="1F2937"/>
              </a:solidFill>
              <a:highlight>
                <a:srgbClr val="FFFFFF"/>
              </a:highlight>
              <a:latin typeface="Calibri"/>
              <a:ea typeface="Calibri"/>
              <a:cs typeface="Calibri"/>
              <a:sym typeface="Calibri"/>
            </a:endParaRPr>
          </a:p>
        </p:txBody>
      </p:sp>
      <p:sp>
        <p:nvSpPr>
          <p:cNvPr id="311" name="Google Shape;311;p37"/>
          <p:cNvSpPr/>
          <p:nvPr/>
        </p:nvSpPr>
        <p:spPr>
          <a:xfrm>
            <a:off x="3620322" y="4542469"/>
            <a:ext cx="125400" cy="125400"/>
          </a:xfrm>
          <a:prstGeom prst="ellipse">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37"/>
          <p:cNvSpPr txBox="1"/>
          <p:nvPr/>
        </p:nvSpPr>
        <p:spPr>
          <a:xfrm>
            <a:off x="61369" y="4914857"/>
            <a:ext cx="287100" cy="141600"/>
          </a:xfrm>
          <a:prstGeom prst="rect">
            <a:avLst/>
          </a:prstGeom>
          <a:no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highlight>
                  <a:srgbClr val="FFFFFF"/>
                </a:highlight>
                <a:latin typeface="Calibri"/>
                <a:ea typeface="Calibri"/>
                <a:cs typeface="Calibri"/>
                <a:sym typeface="Calibri"/>
              </a:rPr>
              <a:t>China</a:t>
            </a:r>
            <a:endParaRPr sz="800" b="0" i="0" u="none" strike="noStrike" cap="none">
              <a:solidFill>
                <a:srgbClr val="1F2937"/>
              </a:solidFill>
              <a:highlight>
                <a:srgbClr val="FFFFFF"/>
              </a:highlight>
              <a:latin typeface="Calibri"/>
              <a:ea typeface="Calibri"/>
              <a:cs typeface="Calibri"/>
              <a:sym typeface="Calibri"/>
            </a:endParaRPr>
          </a:p>
        </p:txBody>
      </p:sp>
      <p:sp>
        <p:nvSpPr>
          <p:cNvPr id="313" name="Google Shape;313;p37"/>
          <p:cNvSpPr/>
          <p:nvPr/>
        </p:nvSpPr>
        <p:spPr>
          <a:xfrm>
            <a:off x="352238" y="4923251"/>
            <a:ext cx="125400" cy="125400"/>
          </a:xfrm>
          <a:prstGeom prst="ellipse">
            <a:avLst/>
          </a:prstGeom>
          <a:solidFill>
            <a:srgbClr val="6AA84F"/>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37"/>
          <p:cNvSpPr txBox="1"/>
          <p:nvPr/>
        </p:nvSpPr>
        <p:spPr>
          <a:xfrm flipH="1">
            <a:off x="272253" y="3350562"/>
            <a:ext cx="194400" cy="141600"/>
          </a:xfrm>
          <a:prstGeom prst="rect">
            <a:avLst/>
          </a:prstGeom>
          <a:solidFill>
            <a:srgbClr val="FCE5CD"/>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latin typeface="Calibri"/>
                <a:ea typeface="Calibri"/>
                <a:cs typeface="Calibri"/>
                <a:sym typeface="Calibri"/>
              </a:rPr>
              <a:t>M</a:t>
            </a:r>
            <a:endParaRPr sz="800" b="0" i="0" u="none" strike="noStrike" cap="none">
              <a:solidFill>
                <a:srgbClr val="1F2937"/>
              </a:solidFill>
              <a:latin typeface="Calibri"/>
              <a:ea typeface="Calibri"/>
              <a:cs typeface="Calibri"/>
              <a:sym typeface="Calibri"/>
            </a:endParaRPr>
          </a:p>
        </p:txBody>
      </p:sp>
      <p:sp>
        <p:nvSpPr>
          <p:cNvPr id="315" name="Google Shape;315;p37"/>
          <p:cNvSpPr txBox="1"/>
          <p:nvPr/>
        </p:nvSpPr>
        <p:spPr>
          <a:xfrm flipH="1">
            <a:off x="3550078" y="4345286"/>
            <a:ext cx="194400" cy="141600"/>
          </a:xfrm>
          <a:prstGeom prst="rect">
            <a:avLst/>
          </a:prstGeom>
          <a:solidFill>
            <a:srgbClr val="FCE5CD"/>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 sz="800" b="0" i="0" u="none" strike="noStrike" cap="none">
                <a:solidFill>
                  <a:srgbClr val="1F2937"/>
                </a:solidFill>
                <a:latin typeface="Calibri"/>
                <a:ea typeface="Calibri"/>
                <a:cs typeface="Calibri"/>
                <a:sym typeface="Calibri"/>
              </a:rPr>
              <a:t>M</a:t>
            </a:r>
            <a:endParaRPr sz="800" b="0" i="0" u="none" strike="noStrike" cap="none">
              <a:solidFill>
                <a:srgbClr val="1F2937"/>
              </a:solidFill>
              <a:latin typeface="Calibri"/>
              <a:ea typeface="Calibri"/>
              <a:cs typeface="Calibri"/>
              <a:sym typeface="Calibri"/>
            </a:endParaRPr>
          </a:p>
        </p:txBody>
      </p:sp>
      <p:sp>
        <p:nvSpPr>
          <p:cNvPr id="316" name="Google Shape;316;p37"/>
          <p:cNvSpPr txBox="1"/>
          <p:nvPr/>
        </p:nvSpPr>
        <p:spPr>
          <a:xfrm>
            <a:off x="6510549" y="850850"/>
            <a:ext cx="2582700" cy="357000"/>
          </a:xfrm>
          <a:prstGeom prst="rect">
            <a:avLst/>
          </a:prstGeom>
          <a:solidFill>
            <a:srgbClr val="C7E6AF"/>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None/>
            </a:pPr>
            <a:r>
              <a:rPr lang="en" sz="1100">
                <a:solidFill>
                  <a:schemeClr val="dk1"/>
                </a:solidFill>
                <a:latin typeface="Calibri"/>
                <a:ea typeface="Calibri"/>
                <a:cs typeface="Calibri"/>
                <a:sym typeface="Calibri"/>
              </a:rPr>
              <a:t>LM Arena secures $100M to expand AI benchmarking (at $600M valuation)</a:t>
            </a:r>
            <a:endParaRPr sz="800" b="0" i="0" u="none" strike="noStrike" cap="none">
              <a:solidFill>
                <a:schemeClr val="dk1"/>
              </a:solidFill>
              <a:latin typeface="Calibri"/>
              <a:ea typeface="Calibri"/>
              <a:cs typeface="Calibri"/>
              <a:sym typeface="Calibri"/>
            </a:endParaRPr>
          </a:p>
        </p:txBody>
      </p:sp>
      <p:pic>
        <p:nvPicPr>
          <p:cNvPr id="317" name="Google Shape;317;p37"/>
          <p:cNvPicPr preferRelativeResize="0"/>
          <p:nvPr/>
        </p:nvPicPr>
        <p:blipFill>
          <a:blip r:embed="rId15" cstate="email">
            <a:alphaModFix/>
            <a:extLst>
              <a:ext uri="{28A0092B-C50C-407E-A947-70E740481C1C}">
                <a14:useLocalDpi xmlns:a14="http://schemas.microsoft.com/office/drawing/2010/main"/>
              </a:ext>
            </a:extLst>
          </a:blip>
          <a:stretch>
            <a:fillRect/>
          </a:stretch>
        </p:blipFill>
        <p:spPr>
          <a:xfrm>
            <a:off x="3758277" y="865401"/>
            <a:ext cx="2519149" cy="4231626"/>
          </a:xfrm>
          <a:prstGeom prst="rect">
            <a:avLst/>
          </a:prstGeom>
          <a:noFill/>
          <a:ln w="9525" cap="flat" cmpd="sng">
            <a:solidFill>
              <a:srgbClr val="FF0000"/>
            </a:solidFill>
            <a:prstDash val="solid"/>
            <a:round/>
            <a:headEnd type="none" w="sm" len="sm"/>
            <a:tailEnd type="none" w="sm" len="sm"/>
          </a:ln>
        </p:spPr>
      </p:pic>
      <p:pic>
        <p:nvPicPr>
          <p:cNvPr id="318" name="Google Shape;318;p37"/>
          <p:cNvPicPr preferRelativeResize="0"/>
          <p:nvPr/>
        </p:nvPicPr>
        <p:blipFill>
          <a:blip r:embed="rId16" cstate="email">
            <a:alphaModFix/>
            <a:extLst>
              <a:ext uri="{28A0092B-C50C-407E-A947-70E740481C1C}">
                <a14:useLocalDpi xmlns:a14="http://schemas.microsoft.com/office/drawing/2010/main"/>
              </a:ext>
            </a:extLst>
          </a:blip>
          <a:stretch>
            <a:fillRect/>
          </a:stretch>
        </p:blipFill>
        <p:spPr>
          <a:xfrm>
            <a:off x="488850" y="863200"/>
            <a:ext cx="2519162" cy="4231654"/>
          </a:xfrm>
          <a:prstGeom prst="rect">
            <a:avLst/>
          </a:prstGeom>
          <a:noFill/>
          <a:ln w="9525" cap="flat" cmpd="sng">
            <a:solidFill>
              <a:srgbClr val="FF0000"/>
            </a:solidFill>
            <a:prstDash val="solid"/>
            <a:round/>
            <a:headEnd type="none" w="sm" len="sm"/>
            <a:tailEnd type="none" w="sm" len="sm"/>
          </a:ln>
        </p:spPr>
      </p:pic>
      <p:sp>
        <p:nvSpPr>
          <p:cNvPr id="319" name="Google Shape;319;p37"/>
          <p:cNvSpPr/>
          <p:nvPr/>
        </p:nvSpPr>
        <p:spPr>
          <a:xfrm>
            <a:off x="3618072" y="1394045"/>
            <a:ext cx="125400" cy="125400"/>
          </a:xfrm>
          <a:prstGeom prst="ellipse">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37"/>
          <p:cNvSpPr/>
          <p:nvPr/>
        </p:nvSpPr>
        <p:spPr>
          <a:xfrm>
            <a:off x="351703" y="2367930"/>
            <a:ext cx="125400" cy="125400"/>
          </a:xfrm>
          <a:prstGeom prst="ellipse">
            <a:avLst/>
          </a:prstGeom>
          <a:solidFill>
            <a:srgbClr val="FF0000"/>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37"/>
          <p:cNvSpPr txBox="1"/>
          <p:nvPr/>
        </p:nvSpPr>
        <p:spPr>
          <a:xfrm>
            <a:off x="6510549" y="1536650"/>
            <a:ext cx="2582700" cy="187800"/>
          </a:xfrm>
          <a:prstGeom prst="rect">
            <a:avLst/>
          </a:prstGeom>
          <a:solidFill>
            <a:srgbClr val="C7E6AF"/>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None/>
            </a:pPr>
            <a:r>
              <a:rPr lang="en" sz="1100" b="1">
                <a:solidFill>
                  <a:srgbClr val="FF0000"/>
                </a:solidFill>
                <a:latin typeface="Calibri"/>
                <a:ea typeface="Calibri"/>
                <a:cs typeface="Calibri"/>
                <a:sym typeface="Calibri"/>
              </a:rPr>
              <a:t>Leaderboard doesn't include Claude 4 yet</a:t>
            </a:r>
            <a:endParaRPr sz="800" b="1" i="0" u="none" strike="noStrike" cap="none">
              <a:solidFill>
                <a:srgbClr val="FF0000"/>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38"/>
          <p:cNvSpPr txBox="1"/>
          <p:nvPr/>
        </p:nvSpPr>
        <p:spPr>
          <a:xfrm>
            <a:off x="67350" y="52750"/>
            <a:ext cx="31794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i="0" u="none" strike="noStrike" cap="none">
                <a:solidFill>
                  <a:schemeClr val="dk1"/>
                </a:solidFill>
                <a:latin typeface="Calibri"/>
                <a:ea typeface="Calibri"/>
                <a:cs typeface="Calibri"/>
                <a:sym typeface="Calibri"/>
              </a:rPr>
              <a:t>Jobs</a:t>
            </a:r>
            <a:endParaRPr sz="2000" b="1" i="0" u="none" strike="noStrike" cap="none">
              <a:solidFill>
                <a:schemeClr val="dk1"/>
              </a:solidFill>
              <a:latin typeface="Calibri"/>
              <a:ea typeface="Calibri"/>
              <a:cs typeface="Calibri"/>
              <a:sym typeface="Calibri"/>
            </a:endParaRPr>
          </a:p>
        </p:txBody>
      </p:sp>
      <p:sp>
        <p:nvSpPr>
          <p:cNvPr id="327" name="Google Shape;327;p38"/>
          <p:cNvSpPr txBox="1"/>
          <p:nvPr/>
        </p:nvSpPr>
        <p:spPr>
          <a:xfrm>
            <a:off x="2082413" y="114400"/>
            <a:ext cx="1563000" cy="2031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sng" strike="noStrike" cap="none">
                <a:solidFill>
                  <a:schemeClr val="hlink"/>
                </a:solidFill>
                <a:latin typeface="Calibri"/>
                <a:ea typeface="Calibri"/>
                <a:cs typeface="Calibri"/>
                <a:sym typeface="Calibri"/>
                <a:hlinkClick r:id="rId3"/>
              </a:rPr>
              <a:t>https://layoffs.fyi</a:t>
            </a:r>
            <a:r>
              <a:rPr lang="en" sz="1200" b="0" i="0" u="none" strike="noStrike" cap="none">
                <a:solidFill>
                  <a:srgbClr val="000000"/>
                </a:solidFill>
                <a:latin typeface="Calibri"/>
                <a:ea typeface="Calibri"/>
                <a:cs typeface="Calibri"/>
                <a:sym typeface="Calibri"/>
              </a:rPr>
              <a:t> </a:t>
            </a:r>
            <a:endParaRPr sz="1200" b="0" i="0" u="none" strike="noStrike" cap="none">
              <a:solidFill>
                <a:srgbClr val="000000"/>
              </a:solidFill>
              <a:latin typeface="Calibri"/>
              <a:ea typeface="Calibri"/>
              <a:cs typeface="Calibri"/>
              <a:sym typeface="Calibri"/>
            </a:endParaRPr>
          </a:p>
        </p:txBody>
      </p:sp>
      <p:sp>
        <p:nvSpPr>
          <p:cNvPr id="328" name="Google Shape;328;p38"/>
          <p:cNvSpPr txBox="1"/>
          <p:nvPr/>
        </p:nvSpPr>
        <p:spPr>
          <a:xfrm>
            <a:off x="4421350" y="1508700"/>
            <a:ext cx="2527500" cy="11268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Calibri"/>
                <a:ea typeface="Calibri"/>
                <a:cs typeface="Calibri"/>
                <a:sym typeface="Calibri"/>
              </a:rPr>
              <a:t>  Layoffs in 2025: as of 5/22/2025:</a:t>
            </a: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Calibri"/>
                <a:ea typeface="Calibri"/>
                <a:cs typeface="Calibri"/>
                <a:sym typeface="Calibri"/>
              </a:rPr>
              <a:t>      61,220 tech employees laid off </a:t>
            </a: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Calibri"/>
                <a:ea typeface="Calibri"/>
                <a:cs typeface="Calibri"/>
                <a:sym typeface="Calibri"/>
              </a:rPr>
              <a:t>      130 tech companies w/ layoffs</a:t>
            </a: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Calibri"/>
                <a:ea typeface="Calibri"/>
                <a:cs typeface="Calibri"/>
                <a:sym typeface="Calibri"/>
              </a:rPr>
              <a:t>  2024: more than 150,000 tech job cuts     </a:t>
            </a:r>
            <a:endParaRPr sz="1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 sz="1200" b="0" i="0" u="none" strike="noStrike" cap="none">
                <a:solidFill>
                  <a:srgbClr val="000000"/>
                </a:solidFill>
                <a:latin typeface="Calibri"/>
                <a:ea typeface="Calibri"/>
                <a:cs typeface="Calibri"/>
                <a:sym typeface="Calibri"/>
              </a:rPr>
              <a:t>      across 549 companies</a:t>
            </a:r>
            <a:endParaRPr sz="1200" b="0" i="0" u="none" strike="noStrike" cap="none">
              <a:solidFill>
                <a:srgbClr val="000000"/>
              </a:solidFill>
              <a:latin typeface="Calibri"/>
              <a:ea typeface="Calibri"/>
              <a:cs typeface="Calibri"/>
              <a:sym typeface="Calibri"/>
            </a:endParaRPr>
          </a:p>
        </p:txBody>
      </p:sp>
      <p:pic>
        <p:nvPicPr>
          <p:cNvPr id="329" name="Google Shape;329;p38"/>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1951" y="3371050"/>
            <a:ext cx="4220400" cy="1620373"/>
          </a:xfrm>
          <a:prstGeom prst="rect">
            <a:avLst/>
          </a:prstGeom>
          <a:noFill/>
          <a:ln w="9525" cap="flat" cmpd="sng">
            <a:solidFill>
              <a:srgbClr val="FF0000"/>
            </a:solidFill>
            <a:prstDash val="solid"/>
            <a:round/>
            <a:headEnd type="none" w="sm" len="sm"/>
            <a:tailEnd type="none" w="sm" len="sm"/>
          </a:ln>
        </p:spPr>
      </p:pic>
      <p:sp>
        <p:nvSpPr>
          <p:cNvPr id="330" name="Google Shape;330;p38"/>
          <p:cNvSpPr txBox="1"/>
          <p:nvPr/>
        </p:nvSpPr>
        <p:spPr>
          <a:xfrm>
            <a:off x="7147475" y="52750"/>
            <a:ext cx="1948200" cy="5727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On 5/13/2025, Microsoft laid off a total of 6,840 people (3% of company) globally</a:t>
            </a:r>
            <a:endParaRPr sz="1200" b="0" i="0" u="none" strike="noStrike" cap="none">
              <a:solidFill>
                <a:schemeClr val="dk1"/>
              </a:solidFill>
              <a:latin typeface="Calibri"/>
              <a:ea typeface="Calibri"/>
              <a:cs typeface="Calibri"/>
              <a:sym typeface="Calibri"/>
            </a:endParaRPr>
          </a:p>
        </p:txBody>
      </p:sp>
      <p:pic>
        <p:nvPicPr>
          <p:cNvPr id="331" name="Google Shape;331;p38"/>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8173025" y="625450"/>
            <a:ext cx="922650" cy="819300"/>
          </a:xfrm>
          <a:prstGeom prst="rect">
            <a:avLst/>
          </a:prstGeom>
          <a:noFill/>
          <a:ln w="9525" cap="flat" cmpd="sng">
            <a:solidFill>
              <a:srgbClr val="FF0000"/>
            </a:solidFill>
            <a:prstDash val="solid"/>
            <a:round/>
            <a:headEnd type="none" w="sm" len="sm"/>
            <a:tailEnd type="none" w="sm" len="sm"/>
          </a:ln>
        </p:spPr>
      </p:pic>
      <p:pic>
        <p:nvPicPr>
          <p:cNvPr id="332" name="Google Shape;332;p38"/>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67500" y="1115850"/>
            <a:ext cx="4220401" cy="2165175"/>
          </a:xfrm>
          <a:prstGeom prst="rect">
            <a:avLst/>
          </a:prstGeom>
          <a:noFill/>
          <a:ln w="9525" cap="flat" cmpd="sng">
            <a:solidFill>
              <a:srgbClr val="FF0000"/>
            </a:solidFill>
            <a:prstDash val="solid"/>
            <a:round/>
            <a:headEnd type="none" w="sm" len="sm"/>
            <a:tailEnd type="none" w="sm" len="sm"/>
          </a:ln>
        </p:spPr>
      </p:pic>
      <p:pic>
        <p:nvPicPr>
          <p:cNvPr id="333" name="Google Shape;333;p38"/>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8173025" y="1563120"/>
            <a:ext cx="922650" cy="2746730"/>
          </a:xfrm>
          <a:prstGeom prst="rect">
            <a:avLst/>
          </a:prstGeom>
          <a:noFill/>
          <a:ln w="9525" cap="flat" cmpd="sng">
            <a:solidFill>
              <a:srgbClr val="FF0000"/>
            </a:solidFill>
            <a:prstDash val="solid"/>
            <a:round/>
            <a:headEnd type="none" w="sm" len="sm"/>
            <a:tailEnd type="none" w="sm" len="sm"/>
          </a:ln>
        </p:spPr>
      </p:pic>
      <p:sp>
        <p:nvSpPr>
          <p:cNvPr id="334" name="Google Shape;334;p38"/>
          <p:cNvSpPr txBox="1"/>
          <p:nvPr/>
        </p:nvSpPr>
        <p:spPr>
          <a:xfrm>
            <a:off x="4421350" y="2729450"/>
            <a:ext cx="3606900" cy="14961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 sz="1200">
                <a:latin typeface="Calibri"/>
                <a:ea typeface="Calibri"/>
                <a:cs typeface="Calibri"/>
                <a:sym typeface="Calibri"/>
              </a:rPr>
              <a:t>Top AI researchers at companies like OpenAI can earn </a:t>
            </a:r>
            <a:r>
              <a:rPr lang="en" sz="1200" b="1">
                <a:solidFill>
                  <a:srgbClr val="FF0000"/>
                </a:solidFill>
                <a:latin typeface="Calibri"/>
                <a:ea typeface="Calibri"/>
                <a:cs typeface="Calibri"/>
                <a:sym typeface="Calibri"/>
              </a:rPr>
              <a:t>over $10 million annually</a:t>
            </a:r>
            <a:r>
              <a:rPr lang="en" sz="1200">
                <a:latin typeface="Calibri"/>
                <a:ea typeface="Calibri"/>
                <a:cs typeface="Calibri"/>
                <a:sym typeface="Calibri"/>
              </a:rPr>
              <a:t>. </a:t>
            </a:r>
            <a:endParaRPr sz="120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 sz="1200">
                <a:latin typeface="Calibri"/>
                <a:ea typeface="Calibri"/>
                <a:cs typeface="Calibri"/>
                <a:sym typeface="Calibri"/>
              </a:rPr>
              <a:t>The intense competition for AI talent has led to aggressive retention strategies and </a:t>
            </a:r>
            <a:r>
              <a:rPr lang="en" sz="1200" b="1">
                <a:solidFill>
                  <a:srgbClr val="FF0000"/>
                </a:solidFill>
                <a:latin typeface="Calibri"/>
                <a:ea typeface="Calibri"/>
                <a:cs typeface="Calibri"/>
                <a:sym typeface="Calibri"/>
              </a:rPr>
              <a:t>recruitment tactics, mirroring professional sports levels</a:t>
            </a:r>
            <a:r>
              <a:rPr lang="en" sz="1200">
                <a:latin typeface="Calibri"/>
                <a:ea typeface="Calibri"/>
                <a:cs typeface="Calibri"/>
                <a:sym typeface="Calibri"/>
              </a:rPr>
              <a:t>. </a:t>
            </a:r>
            <a:endParaRPr sz="1200">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200"/>
              <a:buFont typeface="Arial"/>
              <a:buNone/>
            </a:pPr>
            <a:r>
              <a:rPr lang="en" sz="1200">
                <a:latin typeface="Calibri"/>
                <a:ea typeface="Calibri"/>
                <a:cs typeface="Calibri"/>
                <a:sym typeface="Calibri"/>
              </a:rPr>
              <a:t>Creative hiring approaches, like those using sports data analysis techniques, are also emerging to tackle talent scarcity.</a:t>
            </a:r>
            <a:endParaRPr sz="1200" b="0" i="0" u="none" strike="noStrike" cap="none">
              <a:solidFill>
                <a:srgbClr val="000000"/>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pic>
        <p:nvPicPr>
          <p:cNvPr id="339" name="Google Shape;339;p3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05238" y="1203525"/>
            <a:ext cx="1570556" cy="1570556"/>
          </a:xfrm>
          <a:prstGeom prst="rect">
            <a:avLst/>
          </a:prstGeom>
          <a:noFill/>
          <a:ln>
            <a:noFill/>
          </a:ln>
        </p:spPr>
      </p:pic>
      <p:sp>
        <p:nvSpPr>
          <p:cNvPr id="340" name="Google Shape;340;p39"/>
          <p:cNvSpPr txBox="1"/>
          <p:nvPr/>
        </p:nvSpPr>
        <p:spPr>
          <a:xfrm>
            <a:off x="-25625" y="-14775"/>
            <a:ext cx="3355800" cy="5694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500"/>
              <a:buFont typeface="Arial"/>
              <a:buNone/>
            </a:pPr>
            <a:r>
              <a:rPr lang="en" sz="2500" b="1" i="0" u="none" strike="noStrike" cap="none">
                <a:solidFill>
                  <a:srgbClr val="000000"/>
                </a:solidFill>
                <a:latin typeface="Calibri"/>
                <a:ea typeface="Calibri"/>
                <a:cs typeface="Calibri"/>
                <a:sym typeface="Calibri"/>
              </a:rPr>
              <a:t>About the Speaker</a:t>
            </a:r>
            <a:endParaRPr sz="2500" b="1" i="0" u="none" strike="noStrike" cap="none">
              <a:solidFill>
                <a:srgbClr val="000000"/>
              </a:solidFill>
              <a:latin typeface="Calibri"/>
              <a:ea typeface="Calibri"/>
              <a:cs typeface="Calibri"/>
              <a:sym typeface="Calibri"/>
            </a:endParaRPr>
          </a:p>
        </p:txBody>
      </p:sp>
      <p:sp>
        <p:nvSpPr>
          <p:cNvPr id="341" name="Google Shape;341;p39"/>
          <p:cNvSpPr txBox="1"/>
          <p:nvPr/>
        </p:nvSpPr>
        <p:spPr>
          <a:xfrm>
            <a:off x="3330175" y="878750"/>
            <a:ext cx="5621700" cy="330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500" b="1" i="0" u="none" strike="noStrike" cap="none">
                <a:solidFill>
                  <a:srgbClr val="000000"/>
                </a:solidFill>
                <a:latin typeface="Calibri"/>
                <a:ea typeface="Calibri"/>
                <a:cs typeface="Calibri"/>
                <a:sym typeface="Calibri"/>
              </a:rPr>
              <a:t>Lev Selector, Ph.D.</a:t>
            </a:r>
            <a:endParaRPr sz="25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800" b="0" i="0" u="none" strike="noStrike" cap="none">
              <a:solidFill>
                <a:srgbClr val="000000"/>
              </a:solidFill>
              <a:latin typeface="Calibri"/>
              <a:ea typeface="Calibri"/>
              <a:cs typeface="Calibri"/>
              <a:sym typeface="Calibri"/>
            </a:endParaRPr>
          </a:p>
          <a:p>
            <a:pPr marL="457200" marR="0" lvl="0" indent="-330200" algn="l" rtl="0">
              <a:lnSpc>
                <a:spcPct val="100000"/>
              </a:lnSpc>
              <a:spcBef>
                <a:spcPts val="0"/>
              </a:spcBef>
              <a:spcAft>
                <a:spcPts val="0"/>
              </a:spcAft>
              <a:buClr>
                <a:srgbClr val="000000"/>
              </a:buClr>
              <a:buSzPts val="1600"/>
              <a:buFont typeface="Calibri"/>
              <a:buChar char="●"/>
            </a:pPr>
            <a:r>
              <a:rPr lang="en" sz="1600" b="0" i="0" u="none" strike="noStrike" cap="none">
                <a:solidFill>
                  <a:schemeClr val="dk1"/>
                </a:solidFill>
                <a:latin typeface="Calibri"/>
                <a:ea typeface="Calibri"/>
                <a:cs typeface="Calibri"/>
                <a:sym typeface="Calibri"/>
              </a:rPr>
              <a:t>40+ years of software engineering, data science, and building teams (hiring, training, and managing)</a:t>
            </a:r>
            <a:endParaRPr sz="1600" b="0" i="0" u="none" strike="noStrike" cap="none">
              <a:solidFill>
                <a:schemeClr val="dk1"/>
              </a:solidFill>
              <a:latin typeface="Calibri"/>
              <a:ea typeface="Calibri"/>
              <a:cs typeface="Calibri"/>
              <a:sym typeface="Calibri"/>
            </a:endParaRPr>
          </a:p>
          <a:p>
            <a:pPr marL="457200" marR="0" lvl="0" indent="-330200" algn="l" rtl="0">
              <a:lnSpc>
                <a:spcPct val="100000"/>
              </a:lnSpc>
              <a:spcBef>
                <a:spcPts val="0"/>
              </a:spcBef>
              <a:spcAft>
                <a:spcPts val="0"/>
              </a:spcAft>
              <a:buClr>
                <a:srgbClr val="000000"/>
              </a:buClr>
              <a:buSzPts val="1600"/>
              <a:buFont typeface="Calibri"/>
              <a:buChar char="●"/>
            </a:pPr>
            <a:r>
              <a:rPr lang="en" sz="1600" b="0" i="0" u="none" strike="noStrike" cap="none">
                <a:solidFill>
                  <a:schemeClr val="dk1"/>
                </a:solidFill>
                <a:latin typeface="Calibri"/>
                <a:ea typeface="Calibri"/>
                <a:cs typeface="Calibri"/>
                <a:sym typeface="Calibri"/>
              </a:rPr>
              <a:t>Ph.D. in mathematical modeling and computer simulations</a:t>
            </a:r>
            <a:endParaRPr sz="16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100"/>
              <a:buFont typeface="Arial"/>
              <a:buNone/>
            </a:pPr>
            <a:endParaRPr sz="16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Calibri"/>
                <a:ea typeface="Calibri"/>
                <a:cs typeface="Calibri"/>
                <a:sym typeface="Calibri"/>
              </a:rPr>
              <a:t>Interests: </a:t>
            </a:r>
            <a:endParaRPr sz="1600" b="0" i="0" u="none" strike="noStrike" cap="none">
              <a:solidFill>
                <a:srgbClr val="000000"/>
              </a:solidFill>
              <a:latin typeface="Calibri"/>
              <a:ea typeface="Calibri"/>
              <a:cs typeface="Calibri"/>
              <a:sym typeface="Calibri"/>
            </a:endParaRPr>
          </a:p>
          <a:p>
            <a:pPr marL="457200" marR="0" lvl="0" indent="-330200" algn="l" rtl="0">
              <a:lnSpc>
                <a:spcPct val="100000"/>
              </a:lnSpc>
              <a:spcBef>
                <a:spcPts val="0"/>
              </a:spcBef>
              <a:spcAft>
                <a:spcPts val="0"/>
              </a:spcAft>
              <a:buClr>
                <a:srgbClr val="000000"/>
              </a:buClr>
              <a:buSzPts val="1600"/>
              <a:buFont typeface="Calibri"/>
              <a:buChar char="●"/>
            </a:pPr>
            <a:r>
              <a:rPr lang="en" sz="1600" b="0" i="0" u="none" strike="noStrike" cap="none">
                <a:solidFill>
                  <a:schemeClr val="dk1"/>
                </a:solidFill>
                <a:latin typeface="Calibri"/>
                <a:ea typeface="Calibri"/>
                <a:cs typeface="Calibri"/>
                <a:sym typeface="Calibri"/>
              </a:rPr>
              <a:t>Generative AI, Using LLM with your data</a:t>
            </a:r>
            <a:endParaRPr sz="1600" b="0" i="0" u="none" strike="noStrike" cap="none">
              <a:solidFill>
                <a:schemeClr val="dk1"/>
              </a:solidFill>
              <a:latin typeface="Calibri"/>
              <a:ea typeface="Calibri"/>
              <a:cs typeface="Calibri"/>
              <a:sym typeface="Calibri"/>
            </a:endParaRPr>
          </a:p>
          <a:p>
            <a:pPr marL="457200" marR="0" lvl="0" indent="-330200" algn="l" rtl="0">
              <a:lnSpc>
                <a:spcPct val="100000"/>
              </a:lnSpc>
              <a:spcBef>
                <a:spcPts val="0"/>
              </a:spcBef>
              <a:spcAft>
                <a:spcPts val="0"/>
              </a:spcAft>
              <a:buClr>
                <a:schemeClr val="dk1"/>
              </a:buClr>
              <a:buSzPts val="1600"/>
              <a:buFont typeface="Calibri"/>
              <a:buChar char="●"/>
            </a:pPr>
            <a:r>
              <a:rPr lang="en" sz="1600" b="0" i="0" u="none" strike="noStrike" cap="none">
                <a:solidFill>
                  <a:schemeClr val="dk1"/>
                </a:solidFill>
                <a:latin typeface="Calibri"/>
                <a:ea typeface="Calibri"/>
                <a:cs typeface="Calibri"/>
                <a:sym typeface="Calibri"/>
              </a:rPr>
              <a:t>Local AI for Local Private Data</a:t>
            </a:r>
            <a:endParaRPr sz="1600" b="0" i="0" u="none" strike="noStrike" cap="none">
              <a:solidFill>
                <a:schemeClr val="dk1"/>
              </a:solidFill>
              <a:latin typeface="Calibri"/>
              <a:ea typeface="Calibri"/>
              <a:cs typeface="Calibri"/>
              <a:sym typeface="Calibri"/>
            </a:endParaRPr>
          </a:p>
          <a:p>
            <a:pPr marL="457200" marR="0" lvl="0" indent="-330200" algn="l" rtl="0">
              <a:lnSpc>
                <a:spcPct val="100000"/>
              </a:lnSpc>
              <a:spcBef>
                <a:spcPts val="0"/>
              </a:spcBef>
              <a:spcAft>
                <a:spcPts val="0"/>
              </a:spcAft>
              <a:buClr>
                <a:srgbClr val="000000"/>
              </a:buClr>
              <a:buSzPts val="1600"/>
              <a:buFont typeface="Calibri"/>
              <a:buChar char="●"/>
            </a:pPr>
            <a:r>
              <a:rPr lang="en" sz="1600" b="0" i="0" u="none" strike="noStrike" cap="none">
                <a:solidFill>
                  <a:srgbClr val="000000"/>
                </a:solidFill>
                <a:latin typeface="Calibri"/>
                <a:ea typeface="Calibri"/>
                <a:cs typeface="Calibri"/>
                <a:sym typeface="Calibri"/>
              </a:rPr>
              <a:t>Cloud architecture, fin-tech, application security</a:t>
            </a:r>
            <a:endParaRPr sz="16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600"/>
              <a:buFont typeface="Arial"/>
              <a:buNone/>
            </a:pPr>
            <a:r>
              <a:rPr lang="en" sz="1600" b="0" i="0" u="none" strike="noStrike" cap="none">
                <a:solidFill>
                  <a:srgbClr val="000000"/>
                </a:solidFill>
                <a:latin typeface="Calibri"/>
                <a:ea typeface="Calibri"/>
                <a:cs typeface="Calibri"/>
                <a:sym typeface="Calibri"/>
              </a:rPr>
              <a:t>Find/connect: Linkedin, GitHub, YouTube, Google</a:t>
            </a:r>
            <a:endParaRPr sz="1600" b="0" i="0" u="none" strike="noStrike" cap="none">
              <a:solidFill>
                <a:srgbClr val="000000"/>
              </a:solidFill>
              <a:latin typeface="Calibri"/>
              <a:ea typeface="Calibri"/>
              <a:cs typeface="Calibri"/>
              <a:sym typeface="Calibri"/>
            </a:endParaRPr>
          </a:p>
        </p:txBody>
      </p:sp>
      <p:pic>
        <p:nvPicPr>
          <p:cNvPr id="342" name="Google Shape;342;p39"/>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82341" y="3664175"/>
            <a:ext cx="858450" cy="311906"/>
          </a:xfrm>
          <a:prstGeom prst="rect">
            <a:avLst/>
          </a:prstGeom>
          <a:noFill/>
          <a:ln>
            <a:noFill/>
          </a:ln>
        </p:spPr>
      </p:pic>
      <p:sp>
        <p:nvSpPr>
          <p:cNvPr id="343" name="Google Shape;343;p39"/>
          <p:cNvSpPr txBox="1"/>
          <p:nvPr/>
        </p:nvSpPr>
        <p:spPr>
          <a:xfrm>
            <a:off x="683777" y="4005903"/>
            <a:ext cx="13914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 sz="1600" b="0" i="0" u="sng" strike="noStrike" cap="none">
                <a:solidFill>
                  <a:schemeClr val="hlink"/>
                </a:solidFill>
                <a:latin typeface="Calibri"/>
                <a:ea typeface="Calibri"/>
                <a:cs typeface="Calibri"/>
                <a:sym typeface="Calibri"/>
                <a:hlinkClick r:id="rId5"/>
              </a:rPr>
              <a:t>https://eais.ai</a:t>
            </a:r>
            <a:r>
              <a:rPr lang="en" sz="1600" b="0" i="0" u="none" strike="noStrike" cap="none">
                <a:solidFill>
                  <a:srgbClr val="000000"/>
                </a:solidFill>
                <a:latin typeface="Calibri"/>
                <a:ea typeface="Calibri"/>
                <a:cs typeface="Calibri"/>
                <a:sym typeface="Calibri"/>
              </a:rPr>
              <a:t> </a:t>
            </a:r>
            <a:endParaRPr sz="1600" b="0" i="0" u="none" strike="noStrike" cap="none">
              <a:solidFill>
                <a:srgbClr val="000000"/>
              </a:solidFill>
              <a:latin typeface="Calibri"/>
              <a:ea typeface="Calibri"/>
              <a:cs typeface="Calibri"/>
              <a:sym typeface="Calibri"/>
            </a:endParaRPr>
          </a:p>
        </p:txBody>
      </p:sp>
      <p:sp>
        <p:nvSpPr>
          <p:cNvPr id="344" name="Google Shape;344;p39"/>
          <p:cNvSpPr txBox="1"/>
          <p:nvPr/>
        </p:nvSpPr>
        <p:spPr>
          <a:xfrm>
            <a:off x="307603" y="4360974"/>
            <a:ext cx="20940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chemeClr val="dk1"/>
              </a:buClr>
              <a:buSzPts val="1100"/>
              <a:buFont typeface="Arial"/>
              <a:buNone/>
            </a:pPr>
            <a:r>
              <a:rPr lang="en" sz="1600" b="0" i="0" u="none" strike="noStrike" cap="none">
                <a:solidFill>
                  <a:srgbClr val="000000"/>
                </a:solidFill>
                <a:latin typeface="Calibri"/>
                <a:ea typeface="Calibri"/>
                <a:cs typeface="Calibri"/>
                <a:sym typeface="Calibri"/>
              </a:rPr>
              <a:t>Enterprise AI Systems</a:t>
            </a:r>
            <a:endParaRPr sz="1600" b="0" i="0" u="none" strike="noStrike" cap="none">
              <a:solidFill>
                <a:srgbClr val="000000"/>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0"/>
          <p:cNvSpPr txBox="1"/>
          <p:nvPr/>
        </p:nvSpPr>
        <p:spPr>
          <a:xfrm>
            <a:off x="2151375" y="1533150"/>
            <a:ext cx="4632600" cy="1262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7000"/>
              <a:buFont typeface="Arial"/>
              <a:buNone/>
            </a:pPr>
            <a:r>
              <a:rPr lang="en" sz="7000" b="1" i="0" u="none" strike="noStrike" cap="none">
                <a:solidFill>
                  <a:srgbClr val="3C78D8"/>
                </a:solidFill>
                <a:latin typeface="Calibri"/>
                <a:ea typeface="Calibri"/>
                <a:cs typeface="Calibri"/>
                <a:sym typeface="Calibri"/>
              </a:rPr>
              <a:t>Thank You!</a:t>
            </a:r>
            <a:endParaRPr sz="7000" b="1" i="0" u="none" strike="noStrike" cap="none">
              <a:solidFill>
                <a:srgbClr val="3C78D8"/>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p:nvPr/>
        </p:nvSpPr>
        <p:spPr>
          <a:xfrm>
            <a:off x="55075" y="52750"/>
            <a:ext cx="24387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i="0" u="none" strike="noStrike" cap="none">
                <a:solidFill>
                  <a:schemeClr val="dk1"/>
                </a:solidFill>
                <a:latin typeface="Calibri"/>
                <a:ea typeface="Calibri"/>
                <a:cs typeface="Calibri"/>
                <a:sym typeface="Calibri"/>
              </a:rPr>
              <a:t>Google I/O 2025</a:t>
            </a:r>
            <a:endParaRPr sz="2000" b="1" i="0" u="none" strike="noStrike" cap="none">
              <a:solidFill>
                <a:schemeClr val="dk1"/>
              </a:solidFill>
              <a:latin typeface="Calibri"/>
              <a:ea typeface="Calibri"/>
              <a:cs typeface="Calibri"/>
              <a:sym typeface="Calibri"/>
            </a:endParaRPr>
          </a:p>
        </p:txBody>
      </p:sp>
      <p:sp>
        <p:nvSpPr>
          <p:cNvPr id="86" name="Google Shape;86;p17"/>
          <p:cNvSpPr txBox="1"/>
          <p:nvPr/>
        </p:nvSpPr>
        <p:spPr>
          <a:xfrm>
            <a:off x="55075" y="438850"/>
            <a:ext cx="4453200" cy="24657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chemeClr val="dk1"/>
              </a:buClr>
              <a:buSzPts val="900"/>
              <a:buFont typeface="Calibri"/>
              <a:buChar char="●"/>
            </a:pPr>
            <a:r>
              <a:rPr lang="en" sz="1200" b="1" i="0" u="none" strike="noStrike" cap="none">
                <a:solidFill>
                  <a:srgbClr val="FF0000"/>
                </a:solidFill>
                <a:latin typeface="Calibri"/>
                <a:ea typeface="Calibri"/>
                <a:cs typeface="Calibri"/>
                <a:sym typeface="Calibri"/>
              </a:rPr>
              <a:t>Google I/O 2025 </a:t>
            </a:r>
            <a:r>
              <a:rPr lang="en" sz="1200" b="0" i="0" u="none" strike="noStrike" cap="none">
                <a:solidFill>
                  <a:schemeClr val="dk1"/>
                </a:solidFill>
                <a:latin typeface="Calibri"/>
                <a:ea typeface="Calibri"/>
                <a:cs typeface="Calibri"/>
                <a:sym typeface="Calibri"/>
              </a:rPr>
              <a:t>takes place May 20-21</a:t>
            </a:r>
            <a:br>
              <a:rPr lang="en" sz="1200" b="0" i="0" u="none" strike="noStrike" cap="none">
                <a:solidFill>
                  <a:schemeClr val="dk1"/>
                </a:solidFill>
                <a:latin typeface="Calibri"/>
                <a:ea typeface="Calibri"/>
                <a:cs typeface="Calibri"/>
                <a:sym typeface="Calibri"/>
              </a:rPr>
            </a:br>
            <a:r>
              <a:rPr lang="en" sz="900" b="0" i="0" u="none" strike="noStrike" cap="none">
                <a:solidFill>
                  <a:schemeClr val="dk1"/>
                </a:solidFill>
                <a:latin typeface="Calibri"/>
                <a:ea typeface="Calibri"/>
                <a:cs typeface="Calibri"/>
                <a:sym typeface="Calibri"/>
              </a:rPr>
              <a:t>- </a:t>
            </a:r>
            <a:r>
              <a:rPr lang="en" sz="900" b="0" i="0" u="sng" strike="noStrike" cap="none">
                <a:solidFill>
                  <a:schemeClr val="hlink"/>
                </a:solidFill>
                <a:latin typeface="Calibri"/>
                <a:ea typeface="Calibri"/>
                <a:cs typeface="Calibri"/>
                <a:sym typeface="Calibri"/>
                <a:hlinkClick r:id="rId3"/>
              </a:rPr>
              <a:t>https://www.youtube.com/watch?v=LxvErFkBXPk</a:t>
            </a:r>
            <a:r>
              <a:rPr lang="en" sz="900" b="0" i="0" u="none" strike="noStrike" cap="none">
                <a:solidFill>
                  <a:schemeClr val="dk1"/>
                </a:solidFill>
                <a:latin typeface="Calibri"/>
                <a:ea typeface="Calibri"/>
                <a:cs typeface="Calibri"/>
                <a:sym typeface="Calibri"/>
              </a:rPr>
              <a:t> - video summary</a:t>
            </a:r>
            <a:endParaRPr sz="9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Gemini 2.5 Pro + Deep Think</a:t>
            </a:r>
            <a:r>
              <a:rPr lang="en" sz="1200" b="0" i="0" u="none" strike="noStrike" cap="none">
                <a:solidFill>
                  <a:schemeClr val="dk1"/>
                </a:solidFill>
                <a:latin typeface="Calibri"/>
                <a:ea typeface="Calibri"/>
                <a:cs typeface="Calibri"/>
                <a:sym typeface="Calibri"/>
              </a:rPr>
              <a:t> – Now with thinking budgets and thought summaries, it tops the 2025 USAMO math benchmark and scores 84% on MMMU.</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Veo 3</a:t>
            </a:r>
            <a:r>
              <a:rPr lang="en" sz="1200" b="0" i="0" u="none" strike="noStrike" cap="none">
                <a:solidFill>
                  <a:schemeClr val="dk1"/>
                </a:solidFill>
                <a:latin typeface="Calibri"/>
                <a:ea typeface="Calibri"/>
                <a:cs typeface="Calibri"/>
                <a:sym typeface="Calibri"/>
              </a:rPr>
              <a:t> – Ultra-realistic generative video, now with smarter edits and prompt precision.</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Jules Coder beta</a:t>
            </a:r>
            <a:r>
              <a:rPr lang="en" sz="1200" b="0" i="0" u="none" strike="noStrike" cap="none">
                <a:solidFill>
                  <a:schemeClr val="dk1"/>
                </a:solidFill>
                <a:latin typeface="Calibri"/>
                <a:ea typeface="Calibri"/>
                <a:cs typeface="Calibri"/>
                <a:sym typeface="Calibri"/>
              </a:rPr>
              <a:t> - Gemini crushes LiveCodeBench.</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Gemini 2.5 Flash</a:t>
            </a:r>
            <a:r>
              <a:rPr lang="en" sz="1200" b="0" i="0" u="none" strike="noStrike" cap="none">
                <a:solidFill>
                  <a:schemeClr val="dk1"/>
                </a:solidFill>
                <a:latin typeface="Calibri"/>
                <a:ea typeface="Calibri"/>
                <a:cs typeface="Calibri"/>
                <a:sym typeface="Calibri"/>
              </a:rPr>
              <a:t> - Fast, lightweight, perfect for real-time apps.</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Gemma 3n (5B &amp; 8B)</a:t>
            </a:r>
            <a:r>
              <a:rPr lang="en" sz="1200" b="0" i="0" u="none" strike="noStrike" cap="none">
                <a:solidFill>
                  <a:schemeClr val="dk1"/>
                </a:solidFill>
                <a:latin typeface="Calibri"/>
                <a:ea typeface="Calibri"/>
                <a:cs typeface="Calibri"/>
                <a:sym typeface="Calibri"/>
              </a:rPr>
              <a:t> - edge on-device</a:t>
            </a:r>
            <a:br>
              <a:rPr lang="en" sz="1200" b="0" i="0" u="none" strike="noStrike" cap="none">
                <a:solidFill>
                  <a:schemeClr val="dk1"/>
                </a:solidFill>
                <a:latin typeface="Calibri"/>
                <a:ea typeface="Calibri"/>
                <a:cs typeface="Calibri"/>
                <a:sym typeface="Calibri"/>
              </a:rPr>
            </a:br>
            <a:r>
              <a:rPr lang="en" sz="900" b="0" i="0" u="sng" strike="noStrike" cap="none">
                <a:solidFill>
                  <a:schemeClr val="hlink"/>
                </a:solidFill>
                <a:latin typeface="Calibri"/>
                <a:ea typeface="Calibri"/>
                <a:cs typeface="Calibri"/>
                <a:sym typeface="Calibri"/>
                <a:hlinkClick r:id="rId4"/>
              </a:rPr>
              <a:t>https://huggingface.co/google/gemma-3n-E4B-it-litert-preview</a:t>
            </a:r>
            <a:r>
              <a:rPr lang="en"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Updates to Gemini API, notebook-style prompting, ...</a:t>
            </a:r>
            <a:endParaRPr sz="9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b="0" i="0" u="sng" strike="noStrike" cap="none">
                <a:solidFill>
                  <a:schemeClr val="hlink"/>
                </a:solidFill>
                <a:latin typeface="Calibri"/>
                <a:ea typeface="Calibri"/>
                <a:cs typeface="Calibri"/>
                <a:sym typeface="Calibri"/>
                <a:hlinkClick r:id="rId5"/>
              </a:rPr>
              <a:t>https://www.youtube.com/watch?v=Yzj7SW6sslA</a:t>
            </a:r>
            <a:r>
              <a:rPr lang="en" sz="900" b="0" i="0" u="none" strike="noStrike" cap="none">
                <a:solidFill>
                  <a:schemeClr val="dk1"/>
                </a:solidFill>
                <a:latin typeface="Calibri"/>
                <a:ea typeface="Calibri"/>
                <a:cs typeface="Calibri"/>
                <a:sym typeface="Calibri"/>
              </a:rPr>
              <a:t> - video</a:t>
            </a:r>
            <a:endParaRPr sz="9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b="0" i="0" u="sng" strike="noStrike" cap="none">
                <a:solidFill>
                  <a:schemeClr val="hlink"/>
                </a:solidFill>
                <a:latin typeface="Calibri"/>
                <a:ea typeface="Calibri"/>
                <a:cs typeface="Calibri"/>
                <a:sym typeface="Calibri"/>
                <a:hlinkClick r:id="rId6"/>
              </a:rPr>
              <a:t>https://www.youtube.com/watch?v=NLjnOsP_q1U</a:t>
            </a:r>
            <a:r>
              <a:rPr lang="en" sz="900" b="0" i="0" u="none" strike="noStrike" cap="none">
                <a:solidFill>
                  <a:schemeClr val="dk1"/>
                </a:solidFill>
                <a:latin typeface="Calibri"/>
                <a:ea typeface="Calibri"/>
                <a:cs typeface="Calibri"/>
                <a:sym typeface="Calibri"/>
              </a:rPr>
              <a:t> - video Fireship</a:t>
            </a:r>
            <a:endParaRPr sz="900" b="0" i="0" u="none" strike="noStrike" cap="none">
              <a:solidFill>
                <a:schemeClr val="dk1"/>
              </a:solidFill>
              <a:latin typeface="Calibri"/>
              <a:ea typeface="Calibri"/>
              <a:cs typeface="Calibri"/>
              <a:sym typeface="Calibri"/>
            </a:endParaRPr>
          </a:p>
        </p:txBody>
      </p:sp>
      <p:sp>
        <p:nvSpPr>
          <p:cNvPr id="87" name="Google Shape;87;p17"/>
          <p:cNvSpPr txBox="1"/>
          <p:nvPr/>
        </p:nvSpPr>
        <p:spPr>
          <a:xfrm>
            <a:off x="4653336" y="811902"/>
            <a:ext cx="4453200" cy="42666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Ironwood TPU</a:t>
            </a:r>
            <a:r>
              <a:rPr lang="en" sz="1200" b="0" i="0" u="none" strike="noStrike" cap="none">
                <a:solidFill>
                  <a:schemeClr val="dk1"/>
                </a:solidFill>
                <a:latin typeface="Calibri"/>
                <a:ea typeface="Calibri"/>
                <a:cs typeface="Calibri"/>
                <a:sym typeface="Calibri"/>
              </a:rPr>
              <a:t>: 7th gen, 10x performance - 42.5 exaflops per unit</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Google Beam</a:t>
            </a:r>
            <a:r>
              <a:rPr lang="en" sz="1200" b="0" i="0" u="none" strike="noStrike" cap="none">
                <a:solidFill>
                  <a:schemeClr val="dk1"/>
                </a:solidFill>
                <a:latin typeface="Calibri"/>
                <a:ea typeface="Calibri"/>
                <a:cs typeface="Calibri"/>
                <a:sym typeface="Calibri"/>
              </a:rPr>
              <a:t> - AI-first video communications using 3D light field displays with near-perfect head tracking</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Real-time speech translation in Google Meet</a:t>
            </a:r>
            <a:r>
              <a:rPr lang="en" sz="1200" b="0" i="0" u="none" strike="noStrike" cap="none">
                <a:solidFill>
                  <a:schemeClr val="dk1"/>
                </a:solidFill>
                <a:latin typeface="Calibri"/>
                <a:ea typeface="Calibri"/>
                <a:cs typeface="Calibri"/>
                <a:sym typeface="Calibri"/>
              </a:rPr>
              <a:t> (English and Spanish)</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rgbClr val="FF0000"/>
              </a:buClr>
              <a:buSzPts val="1200"/>
              <a:buFont typeface="Calibri"/>
              <a:buChar char="●"/>
            </a:pPr>
            <a:r>
              <a:rPr lang="en" sz="1200" b="1" i="0" u="none" strike="noStrike" cap="none">
                <a:solidFill>
                  <a:srgbClr val="FF0000"/>
                </a:solidFill>
                <a:latin typeface="Calibri"/>
                <a:ea typeface="Calibri"/>
                <a:cs typeface="Calibri"/>
                <a:sym typeface="Calibri"/>
              </a:rPr>
              <a:t>Android XR glasses</a:t>
            </a:r>
            <a:endParaRPr sz="1200" b="1" i="0" u="none" strike="noStrike" cap="none">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Google AI Pro ($20/mo) and Google AI Ultra ($250/mo)</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Flow</a:t>
            </a:r>
            <a:r>
              <a:rPr lang="en" sz="1200" b="0" i="0" u="none" strike="noStrike" cap="none">
                <a:solidFill>
                  <a:schemeClr val="dk1"/>
                </a:solidFill>
                <a:latin typeface="Calibri"/>
                <a:ea typeface="Calibri"/>
                <a:cs typeface="Calibri"/>
                <a:sym typeface="Calibri"/>
              </a:rPr>
              <a:t> - new AI filmmaking tool</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rgbClr val="FF0000"/>
              </a:buClr>
              <a:buSzPts val="1200"/>
              <a:buFont typeface="Calibri"/>
              <a:buChar char="●"/>
            </a:pPr>
            <a:r>
              <a:rPr lang="en" sz="1200" b="1" i="0" u="none" strike="noStrike" cap="none">
                <a:solidFill>
                  <a:srgbClr val="FF0000"/>
                </a:solidFill>
                <a:latin typeface="Calibri"/>
                <a:ea typeface="Calibri"/>
                <a:cs typeface="Calibri"/>
                <a:sym typeface="Calibri"/>
              </a:rPr>
              <a:t>Gemini 2.5 Pro Deep Think</a:t>
            </a:r>
            <a:endParaRPr sz="1200" b="1" i="0" u="none" strike="noStrike" cap="none">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Gemini Diffusion (for text)</a:t>
            </a:r>
            <a:r>
              <a:rPr lang="en" sz="1200" b="0" i="0" u="none" strike="noStrike" cap="none">
                <a:solidFill>
                  <a:schemeClr val="dk1"/>
                </a:solidFill>
                <a:latin typeface="Calibri"/>
                <a:ea typeface="Calibri"/>
                <a:cs typeface="Calibri"/>
                <a:sym typeface="Calibri"/>
              </a:rPr>
              <a:t> - 5x faster than before</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Gemini in Chrome</a:t>
            </a:r>
            <a:r>
              <a:rPr lang="en" sz="1200" b="0" i="0" u="none" strike="noStrike" cap="none">
                <a:solidFill>
                  <a:schemeClr val="dk1"/>
                </a:solidFill>
                <a:latin typeface="Calibri"/>
                <a:ea typeface="Calibri"/>
                <a:cs typeface="Calibri"/>
                <a:sym typeface="Calibri"/>
              </a:rPr>
              <a:t> - understands page context as you browse</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Gemini Robotics</a:t>
            </a:r>
            <a:r>
              <a:rPr lang="en" sz="1200" b="0" i="0" u="none" strike="noStrike" cap="none">
                <a:solidFill>
                  <a:schemeClr val="dk1"/>
                </a:solidFill>
                <a:latin typeface="Calibri"/>
                <a:ea typeface="Calibri"/>
                <a:cs typeface="Calibri"/>
                <a:sym typeface="Calibri"/>
              </a:rPr>
              <a:t> - model to teach robots</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Veo 3</a:t>
            </a:r>
            <a:r>
              <a:rPr lang="en" sz="1200" b="0" i="0" u="none" strike="noStrike" cap="none">
                <a:solidFill>
                  <a:schemeClr val="dk1"/>
                </a:solidFill>
                <a:latin typeface="Calibri"/>
                <a:ea typeface="Calibri"/>
                <a:cs typeface="Calibri"/>
                <a:sym typeface="Calibri"/>
              </a:rPr>
              <a:t> - new SOTA video/audio model</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Lyria 2</a:t>
            </a:r>
            <a:r>
              <a:rPr lang="en" sz="1200" b="0" i="0" u="none" strike="noStrike" cap="none">
                <a:solidFill>
                  <a:schemeClr val="dk1"/>
                </a:solidFill>
                <a:latin typeface="Calibri"/>
                <a:ea typeface="Calibri"/>
                <a:cs typeface="Calibri"/>
                <a:sym typeface="Calibri"/>
              </a:rPr>
              <a:t> - music generation with vocals, solos, and choirs</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Improved </a:t>
            </a:r>
            <a:r>
              <a:rPr lang="en" sz="1200" b="1" i="0" u="none" strike="noStrike" cap="none">
                <a:solidFill>
                  <a:srgbClr val="FF0000"/>
                </a:solidFill>
                <a:latin typeface="Calibri"/>
                <a:ea typeface="Calibri"/>
                <a:cs typeface="Calibri"/>
                <a:sym typeface="Calibri"/>
              </a:rPr>
              <a:t>text-to-speech</a:t>
            </a:r>
            <a:r>
              <a:rPr lang="en" sz="1200" b="0" i="0" u="none" strike="noStrike" cap="none">
                <a:solidFill>
                  <a:schemeClr val="dk1"/>
                </a:solidFill>
                <a:latin typeface="Calibri"/>
                <a:ea typeface="Calibri"/>
                <a:cs typeface="Calibri"/>
                <a:sym typeface="Calibri"/>
              </a:rPr>
              <a:t>, multi-voice, expressions, 24 languages</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Imagen 4</a:t>
            </a:r>
            <a:r>
              <a:rPr lang="en" sz="1200" b="0" i="0" u="none" strike="noStrike" cap="none">
                <a:solidFill>
                  <a:schemeClr val="dk1"/>
                </a:solidFill>
                <a:latin typeface="Calibri"/>
                <a:ea typeface="Calibri"/>
                <a:cs typeface="Calibri"/>
                <a:sym typeface="Calibri"/>
              </a:rPr>
              <a:t> - image generation, richer colors, details, 10x faster</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Project Astra</a:t>
            </a:r>
            <a:r>
              <a:rPr lang="en" sz="1200" b="0" i="0" u="none" strike="noStrike" cap="none">
                <a:solidFill>
                  <a:schemeClr val="dk1"/>
                </a:solidFill>
                <a:latin typeface="Calibri"/>
                <a:ea typeface="Calibri"/>
                <a:cs typeface="Calibri"/>
                <a:sym typeface="Calibri"/>
              </a:rPr>
              <a:t> - universal AI assistant</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Open </a:t>
            </a:r>
            <a:r>
              <a:rPr lang="en" sz="1200" b="1" i="0" u="none" strike="noStrike" cap="none">
                <a:solidFill>
                  <a:srgbClr val="FF0000"/>
                </a:solidFill>
                <a:latin typeface="Calibri"/>
                <a:ea typeface="Calibri"/>
                <a:cs typeface="Calibri"/>
                <a:sym typeface="Calibri"/>
              </a:rPr>
              <a:t>Agent2Agent</a:t>
            </a:r>
            <a:r>
              <a:rPr lang="en" sz="1200" b="0" i="0" u="none" strike="noStrike" cap="none">
                <a:solidFill>
                  <a:schemeClr val="dk1"/>
                </a:solidFill>
                <a:latin typeface="Calibri"/>
                <a:ea typeface="Calibri"/>
                <a:cs typeface="Calibri"/>
                <a:sym typeface="Calibri"/>
              </a:rPr>
              <a:t> protocol (60+ partners)</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Gemini SDK</a:t>
            </a:r>
            <a:r>
              <a:rPr lang="en" sz="1200" b="0" i="0" u="none" strike="noStrike" cap="none">
                <a:solidFill>
                  <a:schemeClr val="dk1"/>
                </a:solidFill>
                <a:latin typeface="Calibri"/>
                <a:ea typeface="Calibri"/>
                <a:cs typeface="Calibri"/>
                <a:sym typeface="Calibri"/>
              </a:rPr>
              <a:t> now compatible with </a:t>
            </a:r>
            <a:r>
              <a:rPr lang="en" sz="1200" b="1" i="0" u="none" strike="noStrike" cap="none">
                <a:solidFill>
                  <a:srgbClr val="3C78D8"/>
                </a:solidFill>
                <a:latin typeface="Calibri"/>
                <a:ea typeface="Calibri"/>
                <a:cs typeface="Calibri"/>
                <a:sym typeface="Calibri"/>
              </a:rPr>
              <a:t>MCP (Model Context Protocol)</a:t>
            </a:r>
            <a:endParaRPr sz="1200" b="1" i="0" u="none" strike="noStrike" cap="none">
              <a:solidFill>
                <a:srgbClr val="3C78D8"/>
              </a:solidFill>
              <a:latin typeface="Calibri"/>
              <a:ea typeface="Calibri"/>
              <a:cs typeface="Calibri"/>
              <a:sym typeface="Calibri"/>
            </a:endParaRPr>
          </a:p>
          <a:p>
            <a:pPr marL="171450" marR="0" lvl="0" indent="-133350" algn="l" rtl="0">
              <a:lnSpc>
                <a:spcPct val="100000"/>
              </a:lnSpc>
              <a:spcBef>
                <a:spcPts val="0"/>
              </a:spcBef>
              <a:spcAft>
                <a:spcPts val="0"/>
              </a:spcAft>
              <a:buClr>
                <a:srgbClr val="FF0000"/>
              </a:buClr>
              <a:buSzPts val="1200"/>
              <a:buFont typeface="Calibri"/>
              <a:buChar char="●"/>
            </a:pPr>
            <a:r>
              <a:rPr lang="en" sz="1200" b="1" i="0" u="none" strike="noStrike" cap="none">
                <a:solidFill>
                  <a:srgbClr val="FF0000"/>
                </a:solidFill>
                <a:latin typeface="Calibri"/>
                <a:ea typeface="Calibri"/>
                <a:cs typeface="Calibri"/>
                <a:sym typeface="Calibri"/>
              </a:rPr>
              <a:t>Gemini in Google apps</a:t>
            </a:r>
            <a:endParaRPr sz="1200" b="1" i="0" u="none" strike="noStrike" cap="none">
              <a:solidFill>
                <a:srgbClr val="FF0000"/>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Scientific models: </a:t>
            </a:r>
            <a:r>
              <a:rPr lang="en" sz="1200" b="1" i="0" u="none" strike="noStrike" cap="none">
                <a:solidFill>
                  <a:srgbClr val="FF0000"/>
                </a:solidFill>
                <a:latin typeface="Calibri"/>
                <a:ea typeface="Calibri"/>
                <a:cs typeface="Calibri"/>
                <a:sym typeface="Calibri"/>
              </a:rPr>
              <a:t>AlphaProof</a:t>
            </a:r>
            <a:r>
              <a:rPr lang="en" sz="1200" b="0" i="0" u="none" strike="noStrike" cap="none">
                <a:solidFill>
                  <a:schemeClr val="dk1"/>
                </a:solidFill>
                <a:latin typeface="Calibri"/>
                <a:ea typeface="Calibri"/>
                <a:cs typeface="Calibri"/>
                <a:sym typeface="Calibri"/>
              </a:rPr>
              <a:t> (mathematics), </a:t>
            </a:r>
            <a:r>
              <a:rPr lang="en" sz="1200" b="1" i="0" u="none" strike="noStrike" cap="none">
                <a:solidFill>
                  <a:srgbClr val="FF0000"/>
                </a:solidFill>
                <a:latin typeface="Calibri"/>
                <a:ea typeface="Calibri"/>
                <a:cs typeface="Calibri"/>
                <a:sym typeface="Calibri"/>
              </a:rPr>
              <a:t>Co-scientist</a:t>
            </a:r>
            <a:r>
              <a:rPr lang="en" sz="1200" b="0" i="0" u="none" strike="noStrike" cap="none">
                <a:solidFill>
                  <a:schemeClr val="dk1"/>
                </a:solidFill>
                <a:latin typeface="Calibri"/>
                <a:ea typeface="Calibri"/>
                <a:cs typeface="Calibri"/>
                <a:sym typeface="Calibri"/>
              </a:rPr>
              <a:t> (research collaboration), </a:t>
            </a:r>
            <a:r>
              <a:rPr lang="en" sz="1200" b="1" i="0" u="none" strike="noStrike" cap="none">
                <a:solidFill>
                  <a:srgbClr val="FF0000"/>
                </a:solidFill>
                <a:latin typeface="Calibri"/>
                <a:ea typeface="Calibri"/>
                <a:cs typeface="Calibri"/>
                <a:sym typeface="Calibri"/>
              </a:rPr>
              <a:t>AlphaEvolve</a:t>
            </a:r>
            <a:r>
              <a:rPr lang="en" sz="1200" b="0" i="0" u="none" strike="noStrike" cap="none">
                <a:solidFill>
                  <a:schemeClr val="dk1"/>
                </a:solidFill>
                <a:latin typeface="Calibri"/>
                <a:ea typeface="Calibri"/>
                <a:cs typeface="Calibri"/>
                <a:sym typeface="Calibri"/>
              </a:rPr>
              <a:t> (algorithm discovery)</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AMIE</a:t>
            </a:r>
            <a:r>
              <a:rPr lang="en" sz="1200" b="0" i="0" u="none" strike="noStrike" cap="none">
                <a:solidFill>
                  <a:schemeClr val="dk1"/>
                </a:solidFill>
                <a:latin typeface="Calibri"/>
                <a:ea typeface="Calibri"/>
                <a:cs typeface="Calibri"/>
                <a:sym typeface="Calibri"/>
              </a:rPr>
              <a:t> (medical diagnostics), </a:t>
            </a:r>
            <a:r>
              <a:rPr lang="en" sz="1200" b="1" i="0" u="none" strike="noStrike" cap="none">
                <a:solidFill>
                  <a:srgbClr val="FF0000"/>
                </a:solidFill>
                <a:latin typeface="Calibri"/>
                <a:ea typeface="Calibri"/>
                <a:cs typeface="Calibri"/>
                <a:sym typeface="Calibri"/>
              </a:rPr>
              <a:t>AlphaFold 3</a:t>
            </a:r>
            <a:r>
              <a:rPr lang="en" sz="1200" b="0" i="0" u="none" strike="noStrike" cap="none">
                <a:solidFill>
                  <a:schemeClr val="dk1"/>
                </a:solidFill>
                <a:latin typeface="Calibri"/>
                <a:ea typeface="Calibri"/>
                <a:cs typeface="Calibri"/>
                <a:sym typeface="Calibri"/>
              </a:rPr>
              <a:t> (molecular structure)</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FireSat</a:t>
            </a:r>
            <a:r>
              <a:rPr lang="en" sz="1200" b="0" i="0" u="none" strike="noStrike" cap="none">
                <a:solidFill>
                  <a:schemeClr val="dk1"/>
                </a:solidFill>
                <a:latin typeface="Calibri"/>
                <a:ea typeface="Calibri"/>
                <a:cs typeface="Calibri"/>
                <a:sym typeface="Calibri"/>
              </a:rPr>
              <a:t> - detect wildfires as small as 270 ft using satellites and AI </a:t>
            </a:r>
            <a:endParaRPr sz="1200" b="0" i="0" u="none" strike="noStrike" cap="none">
              <a:solidFill>
                <a:schemeClr val="dk1"/>
              </a:solidFill>
              <a:latin typeface="Calibri"/>
              <a:ea typeface="Calibri"/>
              <a:cs typeface="Calibri"/>
              <a:sym typeface="Calibri"/>
            </a:endParaRPr>
          </a:p>
        </p:txBody>
      </p:sp>
      <p:sp>
        <p:nvSpPr>
          <p:cNvPr id="88" name="Google Shape;88;p17"/>
          <p:cNvSpPr txBox="1"/>
          <p:nvPr/>
        </p:nvSpPr>
        <p:spPr>
          <a:xfrm>
            <a:off x="55075" y="3102839"/>
            <a:ext cx="4453200" cy="3879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Gemini has 400+ Mln monthly active users, gaining on ChatGPT's estimated 600 Mln</a:t>
            </a:r>
            <a:endParaRPr sz="1200" b="0" i="0" u="none" strike="noStrike" cap="none">
              <a:solidFill>
                <a:schemeClr val="dk1"/>
              </a:solidFill>
              <a:latin typeface="Calibri"/>
              <a:ea typeface="Calibri"/>
              <a:cs typeface="Calibri"/>
              <a:sym typeface="Calibri"/>
            </a:endParaRPr>
          </a:p>
        </p:txBody>
      </p:sp>
      <p:pic>
        <p:nvPicPr>
          <p:cNvPr id="89" name="Google Shape;89;p17"/>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6838218" y="52750"/>
            <a:ext cx="2254158" cy="759150"/>
          </a:xfrm>
          <a:prstGeom prst="rect">
            <a:avLst/>
          </a:prstGeom>
          <a:noFill/>
          <a:ln>
            <a:noFill/>
          </a:ln>
        </p:spPr>
      </p:pic>
      <p:pic>
        <p:nvPicPr>
          <p:cNvPr id="90" name="Google Shape;90;p17"/>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3446524" y="3581975"/>
            <a:ext cx="1106800" cy="591675"/>
          </a:xfrm>
          <a:prstGeom prst="rect">
            <a:avLst/>
          </a:prstGeom>
          <a:noFill/>
          <a:ln>
            <a:noFill/>
          </a:ln>
        </p:spPr>
      </p:pic>
      <p:pic>
        <p:nvPicPr>
          <p:cNvPr id="91" name="Google Shape;91;p17"/>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55075" y="3581974"/>
            <a:ext cx="3070124" cy="1496525"/>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p:nvPr/>
        </p:nvSpPr>
        <p:spPr>
          <a:xfrm>
            <a:off x="55075" y="52750"/>
            <a:ext cx="24387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i="0" u="none" strike="noStrike" cap="none">
                <a:solidFill>
                  <a:schemeClr val="dk1"/>
                </a:solidFill>
                <a:latin typeface="Calibri"/>
                <a:ea typeface="Calibri"/>
                <a:cs typeface="Calibri"/>
                <a:sym typeface="Calibri"/>
              </a:rPr>
              <a:t>Microsoft Build 2025</a:t>
            </a:r>
            <a:endParaRPr sz="2000" b="1" i="0" u="none" strike="noStrike" cap="none">
              <a:solidFill>
                <a:schemeClr val="dk1"/>
              </a:solidFill>
              <a:latin typeface="Calibri"/>
              <a:ea typeface="Calibri"/>
              <a:cs typeface="Calibri"/>
              <a:sym typeface="Calibri"/>
            </a:endParaRPr>
          </a:p>
        </p:txBody>
      </p:sp>
      <p:sp>
        <p:nvSpPr>
          <p:cNvPr id="97" name="Google Shape;97;p18"/>
          <p:cNvSpPr txBox="1"/>
          <p:nvPr/>
        </p:nvSpPr>
        <p:spPr>
          <a:xfrm>
            <a:off x="55075" y="438850"/>
            <a:ext cx="4453200" cy="44976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chemeClr val="dk1"/>
              </a:buClr>
              <a:buSzPts val="900"/>
              <a:buFont typeface="Calibri"/>
              <a:buChar char="●"/>
            </a:pPr>
            <a:r>
              <a:rPr lang="en" sz="1200" b="1" i="0" u="none" strike="noStrike" cap="none">
                <a:solidFill>
                  <a:srgbClr val="FF0000"/>
                </a:solidFill>
                <a:latin typeface="Calibri"/>
                <a:ea typeface="Calibri"/>
                <a:cs typeface="Calibri"/>
                <a:sym typeface="Calibri"/>
              </a:rPr>
              <a:t>Microsoft Build 2025</a:t>
            </a:r>
            <a:r>
              <a:rPr lang="en" sz="1200" b="0" i="0" u="none" strike="noStrike" cap="none">
                <a:solidFill>
                  <a:schemeClr val="dk1"/>
                </a:solidFill>
                <a:latin typeface="Calibri"/>
                <a:ea typeface="Calibri"/>
                <a:cs typeface="Calibri"/>
                <a:sym typeface="Calibri"/>
              </a:rPr>
              <a:t> takes place from May 19-22, 2025, with the opening keynote starting on May 19th at 9AM PT / 12PM ET. The conference will be held both in person at the </a:t>
            </a:r>
            <a:r>
              <a:rPr lang="en" sz="1200" b="1" i="0" u="none" strike="noStrike" cap="none">
                <a:solidFill>
                  <a:srgbClr val="3C78D8"/>
                </a:solidFill>
                <a:latin typeface="Calibri"/>
                <a:ea typeface="Calibri"/>
                <a:cs typeface="Calibri"/>
                <a:sym typeface="Calibri"/>
              </a:rPr>
              <a:t>Seattle Convention Center</a:t>
            </a:r>
            <a:r>
              <a:rPr lang="en" sz="1200" b="0" i="0" u="none" strike="noStrike" cap="none">
                <a:solidFill>
                  <a:schemeClr val="dk1"/>
                </a:solidFill>
                <a:latin typeface="Calibri"/>
                <a:ea typeface="Calibri"/>
                <a:cs typeface="Calibri"/>
                <a:sym typeface="Calibri"/>
              </a:rPr>
              <a:t> and online via livestream.</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rgbClr val="6AA84F"/>
              </a:buClr>
              <a:buSzPts val="1200"/>
              <a:buFont typeface="Calibri"/>
              <a:buChar char="●"/>
            </a:pPr>
            <a:r>
              <a:rPr lang="en" sz="1200" b="1" i="0" u="none" strike="noStrike" cap="none">
                <a:solidFill>
                  <a:srgbClr val="6AA84F"/>
                </a:solidFill>
                <a:latin typeface="Calibri"/>
                <a:ea typeface="Calibri"/>
                <a:cs typeface="Calibri"/>
                <a:sym typeface="Calibri"/>
              </a:rPr>
              <a:t>AI - "open agentic web", Building AI-driven solutions</a:t>
            </a:r>
            <a:endParaRPr sz="1200" b="1" i="0" u="none" strike="noStrike" cap="none">
              <a:solidFill>
                <a:srgbClr val="6AA84F"/>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3C78D8"/>
                </a:solidFill>
                <a:latin typeface="Calibri"/>
                <a:ea typeface="Calibri"/>
                <a:cs typeface="Calibri"/>
                <a:sym typeface="Calibri"/>
              </a:rPr>
              <a:t>Azure AI Foundry </a:t>
            </a:r>
            <a:r>
              <a:rPr lang="en" sz="1200" b="0" i="0" u="none" strike="noStrike" cap="none">
                <a:solidFill>
                  <a:schemeClr val="dk1"/>
                </a:solidFill>
                <a:latin typeface="Calibri"/>
                <a:ea typeface="Calibri"/>
                <a:cs typeface="Calibri"/>
                <a:sym typeface="Calibri"/>
              </a:rPr>
              <a:t>- new pre-built AI agents, custom agent building blocks, and multi-agent capabilities - in a unified SDK; built-in metrics for performance, quality, cost, and safety; rtacing</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rgbClr val="3C78D8"/>
              </a:buClr>
              <a:buSzPts val="1200"/>
              <a:buFont typeface="Calibri"/>
              <a:buChar char="●"/>
            </a:pPr>
            <a:r>
              <a:rPr lang="en" sz="1200" b="1" i="0" u="none" strike="noStrike" cap="none">
                <a:solidFill>
                  <a:srgbClr val="3C78D8"/>
                </a:solidFill>
                <a:latin typeface="Calibri"/>
                <a:ea typeface="Calibri"/>
                <a:cs typeface="Calibri"/>
                <a:sym typeface="Calibri"/>
              </a:rPr>
              <a:t>Enterprise-Ready AI Governance</a:t>
            </a:r>
            <a:endParaRPr sz="1200" b="1" i="0" u="none" strike="noStrike" cap="none">
              <a:solidFill>
                <a:srgbClr val="3C78D8"/>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3C78D8"/>
                </a:solidFill>
                <a:latin typeface="Calibri"/>
                <a:ea typeface="Calibri"/>
                <a:cs typeface="Calibri"/>
                <a:sym typeface="Calibri"/>
              </a:rPr>
              <a:t>Microsoft 365 Copilot Innovations</a:t>
            </a:r>
            <a:r>
              <a:rPr lang="en" sz="1200" b="0" i="0" u="none" strike="noStrike" cap="none">
                <a:solidFill>
                  <a:schemeClr val="dk1"/>
                </a:solidFill>
                <a:latin typeface="Calibri"/>
                <a:ea typeface="Calibri"/>
                <a:cs typeface="Calibri"/>
                <a:sym typeface="Calibri"/>
              </a:rPr>
              <a:t>, fine-tuning models</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The </a:t>
            </a:r>
            <a:r>
              <a:rPr lang="en" sz="1200" b="1" i="0" u="none" strike="noStrike" cap="none">
                <a:solidFill>
                  <a:srgbClr val="3C78D8"/>
                </a:solidFill>
                <a:latin typeface="Calibri"/>
                <a:ea typeface="Calibri"/>
                <a:cs typeface="Calibri"/>
                <a:sym typeface="Calibri"/>
              </a:rPr>
              <a:t>Copilot Wave 2</a:t>
            </a:r>
            <a:r>
              <a:rPr lang="en" sz="1200" b="0" i="0" u="none" strike="noStrike" cap="none">
                <a:solidFill>
                  <a:schemeClr val="dk1"/>
                </a:solidFill>
                <a:latin typeface="Calibri"/>
                <a:ea typeface="Calibri"/>
                <a:cs typeface="Calibri"/>
                <a:sym typeface="Calibri"/>
              </a:rPr>
              <a:t> spring release, Copilot Notebooks, and new reasoning agents ("Researcher" and "Analyst")</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Natural Language Web (NLWeb)</a:t>
            </a:r>
            <a:r>
              <a:rPr lang="en" sz="1200" b="0" i="0" u="none" strike="noStrike" cap="none">
                <a:solidFill>
                  <a:schemeClr val="dk1"/>
                </a:solidFill>
                <a:latin typeface="Calibri"/>
                <a:ea typeface="Calibri"/>
                <a:cs typeface="Calibri"/>
                <a:sym typeface="Calibri"/>
              </a:rPr>
              <a:t>, a project led by R.V. Guha, which aims to transform websites into agentic apps with natural language interfaces</a:t>
            </a:r>
            <a:br>
              <a:rPr lang="en" sz="900" b="0" i="0" u="none" strike="noStrike" cap="none">
                <a:solidFill>
                  <a:schemeClr val="dk1"/>
                </a:solidFill>
                <a:latin typeface="Calibri"/>
                <a:ea typeface="Calibri"/>
                <a:cs typeface="Calibri"/>
                <a:sym typeface="Calibri"/>
              </a:rPr>
            </a:br>
            <a:r>
              <a:rPr lang="en" sz="900" b="0" i="0" u="sng" strike="noStrike" cap="none">
                <a:solidFill>
                  <a:schemeClr val="hlink"/>
                </a:solidFill>
                <a:latin typeface="Calibri"/>
                <a:ea typeface="Calibri"/>
                <a:cs typeface="Calibri"/>
                <a:sym typeface="Calibri"/>
                <a:hlinkClick r:id="rId3"/>
              </a:rPr>
              <a:t>https://news.microsoft.com/source/features/company-news/introducing-nlweb-bringing-conversational-interfaces-directly-to-the-web/</a:t>
            </a:r>
            <a:r>
              <a:rPr lang="en" sz="900" b="0" i="0" u="none" strike="noStrike" cap="none">
                <a:solidFill>
                  <a:schemeClr val="dk1"/>
                </a:solidFill>
                <a:latin typeface="Calibri"/>
                <a:ea typeface="Calibri"/>
                <a:cs typeface="Calibri"/>
                <a:sym typeface="Calibri"/>
              </a:rPr>
              <a:t> </a:t>
            </a:r>
            <a:endParaRPr sz="9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3C78D8"/>
                </a:solidFill>
                <a:latin typeface="Calibri"/>
                <a:ea typeface="Calibri"/>
                <a:cs typeface="Calibri"/>
                <a:sym typeface="Calibri"/>
              </a:rPr>
              <a:t>Microsoft Discovery</a:t>
            </a:r>
            <a:r>
              <a:rPr lang="en" sz="1200" b="0" i="0" u="none" strike="noStrike" cap="none">
                <a:solidFill>
                  <a:schemeClr val="dk1"/>
                </a:solidFill>
                <a:latin typeface="Calibri"/>
                <a:ea typeface="Calibri"/>
                <a:cs typeface="Calibri"/>
                <a:sym typeface="Calibri"/>
              </a:rPr>
              <a:t> - accelerate research and development (R&amp;D)</a:t>
            </a:r>
            <a:br>
              <a:rPr lang="en" sz="900" b="0" i="0" u="none" strike="noStrike" cap="none">
                <a:solidFill>
                  <a:schemeClr val="dk1"/>
                </a:solidFill>
                <a:latin typeface="Calibri"/>
                <a:ea typeface="Calibri"/>
                <a:cs typeface="Calibri"/>
                <a:sym typeface="Calibri"/>
              </a:rPr>
            </a:br>
            <a:r>
              <a:rPr lang="en" sz="900" b="0" i="0" u="sng" strike="noStrike" cap="none">
                <a:solidFill>
                  <a:schemeClr val="hlink"/>
                </a:solidFill>
                <a:latin typeface="Calibri"/>
                <a:ea typeface="Calibri"/>
                <a:cs typeface="Calibri"/>
                <a:sym typeface="Calibri"/>
                <a:hlinkClick r:id="rId4"/>
              </a:rPr>
              <a:t>https://azure.microsoft.com/en-us/blog/transforming-rd-with-agentic-ai-introducing-microsoft-discovery/</a:t>
            </a:r>
            <a:r>
              <a:rPr lang="en" sz="900" b="0" i="0" u="none" strike="noStrike" cap="none">
                <a:solidFill>
                  <a:schemeClr val="dk1"/>
                </a:solidFill>
                <a:latin typeface="Calibri"/>
                <a:ea typeface="Calibri"/>
                <a:cs typeface="Calibri"/>
                <a:sym typeface="Calibri"/>
              </a:rPr>
              <a:t> </a:t>
            </a:r>
            <a:endParaRPr sz="9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1" i="0" u="none" strike="noStrike" cap="none">
                <a:solidFill>
                  <a:srgbClr val="FF0000"/>
                </a:solidFill>
                <a:latin typeface="Calibri"/>
                <a:ea typeface="Calibri"/>
                <a:cs typeface="Calibri"/>
                <a:sym typeface="Calibri"/>
              </a:rPr>
              <a:t>GitHub Copilot chat is open-sourced under MIT license</a:t>
            </a:r>
            <a:r>
              <a:rPr lang="en" sz="1200" b="0" i="0" u="none" strike="noStrike" cap="none">
                <a:solidFill>
                  <a:schemeClr val="dk1"/>
                </a:solidFill>
                <a:latin typeface="Calibri"/>
                <a:ea typeface="Calibri"/>
                <a:cs typeface="Calibri"/>
                <a:sym typeface="Calibri"/>
              </a:rPr>
              <a:t>:</a:t>
            </a:r>
            <a:br>
              <a:rPr lang="en" sz="1200" b="0" i="0" u="none" strike="noStrike" cap="none">
                <a:solidFill>
                  <a:schemeClr val="dk1"/>
                </a:solidFill>
                <a:latin typeface="Calibri"/>
                <a:ea typeface="Calibri"/>
                <a:cs typeface="Calibri"/>
                <a:sym typeface="Calibri"/>
              </a:rPr>
            </a:br>
            <a:r>
              <a:rPr lang="en" sz="1200" b="0" i="0" u="none" strike="noStrike" cap="none">
                <a:solidFill>
                  <a:schemeClr val="dk1"/>
                </a:solidFill>
                <a:latin typeface="Calibri"/>
                <a:ea typeface="Calibri"/>
                <a:cs typeface="Calibri"/>
                <a:sym typeface="Calibri"/>
              </a:rPr>
              <a:t>(only VSCode chat extension was open-sourced. The cloud part was not open-sourced) </a:t>
            </a:r>
            <a:br>
              <a:rPr lang="en" sz="1200" b="0" i="0" u="none" strike="noStrike" cap="none">
                <a:solidFill>
                  <a:schemeClr val="dk1"/>
                </a:solidFill>
                <a:latin typeface="Calibri"/>
                <a:ea typeface="Calibri"/>
                <a:cs typeface="Calibri"/>
                <a:sym typeface="Calibri"/>
              </a:rPr>
            </a:br>
            <a:r>
              <a:rPr lang="en" sz="900" b="0" i="0" u="sng" strike="noStrike" cap="none">
                <a:solidFill>
                  <a:schemeClr val="hlink"/>
                </a:solidFill>
                <a:latin typeface="Calibri"/>
                <a:ea typeface="Calibri"/>
                <a:cs typeface="Calibri"/>
                <a:sym typeface="Calibri"/>
                <a:hlinkClick r:id="rId5"/>
              </a:rPr>
              <a:t>https://github.com/features/copilot</a:t>
            </a:r>
            <a:r>
              <a:rPr lang="en" sz="900" b="0" i="0" u="none" strike="noStrike" cap="none">
                <a:solidFill>
                  <a:schemeClr val="dk1"/>
                </a:solidFill>
                <a:latin typeface="Calibri"/>
                <a:ea typeface="Calibri"/>
                <a:cs typeface="Calibri"/>
                <a:sym typeface="Calibri"/>
              </a:rPr>
              <a:t> </a:t>
            </a:r>
            <a:br>
              <a:rPr lang="en" sz="900" b="0" i="0" u="none" strike="noStrike" cap="none">
                <a:solidFill>
                  <a:schemeClr val="dk1"/>
                </a:solidFill>
                <a:latin typeface="Calibri"/>
                <a:ea typeface="Calibri"/>
                <a:cs typeface="Calibri"/>
                <a:sym typeface="Calibri"/>
              </a:rPr>
            </a:br>
            <a:r>
              <a:rPr lang="en" sz="900" b="0" i="0" u="sng" strike="noStrike" cap="none">
                <a:solidFill>
                  <a:schemeClr val="hlink"/>
                </a:solidFill>
                <a:latin typeface="Calibri"/>
                <a:ea typeface="Calibri"/>
                <a:cs typeface="Calibri"/>
                <a:sym typeface="Calibri"/>
                <a:hlinkClick r:id="rId6"/>
              </a:rPr>
              <a:t>https://www.youtube.com/watch?v=NIgrGqmoeHs</a:t>
            </a:r>
            <a:r>
              <a:rPr lang="en" sz="900" b="0" i="0" u="none" strike="noStrike" cap="none">
                <a:solidFill>
                  <a:schemeClr val="dk1"/>
                </a:solidFill>
                <a:latin typeface="Calibri"/>
                <a:ea typeface="Calibri"/>
                <a:cs typeface="Calibri"/>
                <a:sym typeface="Calibri"/>
              </a:rPr>
              <a:t> - video</a:t>
            </a:r>
            <a:br>
              <a:rPr lang="en" sz="900" b="0" i="0" u="none" strike="noStrike" cap="none">
                <a:solidFill>
                  <a:schemeClr val="dk1"/>
                </a:solidFill>
                <a:latin typeface="Calibri"/>
                <a:ea typeface="Calibri"/>
                <a:cs typeface="Calibri"/>
                <a:sym typeface="Calibri"/>
              </a:rPr>
            </a:br>
            <a:r>
              <a:rPr lang="en" sz="900" b="0" i="0" u="sng" strike="noStrike" cap="none">
                <a:solidFill>
                  <a:schemeClr val="hlink"/>
                </a:solidFill>
                <a:latin typeface="Calibri"/>
                <a:ea typeface="Calibri"/>
                <a:cs typeface="Calibri"/>
                <a:sym typeface="Calibri"/>
                <a:hlinkClick r:id="rId7"/>
              </a:rPr>
              <a:t>https://github.com/copilot-extensions/github-models-extension</a:t>
            </a:r>
            <a:r>
              <a:rPr lang="en" sz="900" b="0" i="0" u="none" strike="noStrike" cap="none">
                <a:solidFill>
                  <a:schemeClr val="dk1"/>
                </a:solidFill>
                <a:latin typeface="Calibri"/>
                <a:ea typeface="Calibri"/>
                <a:cs typeface="Calibri"/>
                <a:sym typeface="Calibri"/>
              </a:rPr>
              <a:t> </a:t>
            </a:r>
            <a:endParaRPr sz="900" b="0" i="0" u="none" strike="noStrike" cap="none">
              <a:solidFill>
                <a:schemeClr val="dk1"/>
              </a:solidFill>
              <a:latin typeface="Calibri"/>
              <a:ea typeface="Calibri"/>
              <a:cs typeface="Calibri"/>
              <a:sym typeface="Calibri"/>
            </a:endParaRPr>
          </a:p>
        </p:txBody>
      </p:sp>
      <p:pic>
        <p:nvPicPr>
          <p:cNvPr id="98" name="Google Shape;98;p18"/>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4622550" y="93750"/>
            <a:ext cx="4417101" cy="2484625"/>
          </a:xfrm>
          <a:prstGeom prst="rect">
            <a:avLst/>
          </a:prstGeom>
          <a:noFill/>
          <a:ln w="9525" cap="flat" cmpd="sng">
            <a:solidFill>
              <a:srgbClr val="FF0000"/>
            </a:solidFill>
            <a:prstDash val="solid"/>
            <a:round/>
            <a:headEnd type="none" w="sm" len="sm"/>
            <a:tailEnd type="none" w="sm" len="sm"/>
          </a:ln>
        </p:spPr>
      </p:pic>
      <p:pic>
        <p:nvPicPr>
          <p:cNvPr id="99" name="Google Shape;99;p18"/>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4622550" y="2673600"/>
            <a:ext cx="2806350" cy="1571556"/>
          </a:xfrm>
          <a:prstGeom prst="rect">
            <a:avLst/>
          </a:prstGeom>
          <a:noFill/>
          <a:ln w="9525" cap="flat" cmpd="sng">
            <a:solidFill>
              <a:srgbClr val="FF0000"/>
            </a:solidFill>
            <a:prstDash val="solid"/>
            <a:round/>
            <a:headEnd type="none" w="sm" len="sm"/>
            <a:tailEnd type="none" w="sm" len="sm"/>
          </a:ln>
        </p:spPr>
      </p:pic>
      <p:pic>
        <p:nvPicPr>
          <p:cNvPr id="100" name="Google Shape;100;p18"/>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7468700" y="2661300"/>
            <a:ext cx="1583850" cy="1583850"/>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9"/>
          <p:cNvSpPr txBox="1"/>
          <p:nvPr/>
        </p:nvSpPr>
        <p:spPr>
          <a:xfrm>
            <a:off x="444992" y="1191874"/>
            <a:ext cx="4337700" cy="2493600"/>
          </a:xfrm>
          <a:prstGeom prst="rect">
            <a:avLst/>
          </a:prstGeom>
          <a:solidFill>
            <a:srgbClr val="D9EAD3"/>
          </a:solidFill>
          <a:ln w="9525"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chemeClr val="dk1"/>
              </a:buClr>
              <a:buSzPts val="2500"/>
              <a:buFont typeface="Arial"/>
              <a:buNone/>
            </a:pPr>
            <a:r>
              <a:rPr lang="en" sz="2200" b="0" i="0" u="none" strike="noStrike" cap="none">
                <a:solidFill>
                  <a:schemeClr val="dk1"/>
                </a:solidFill>
                <a:latin typeface="Calibri"/>
                <a:ea typeface="Calibri"/>
                <a:cs typeface="Calibri"/>
                <a:sym typeface="Calibri"/>
              </a:rPr>
              <a:t>Subscribe to get notified</a:t>
            </a:r>
            <a:endParaRPr sz="2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2500"/>
              <a:buFont typeface="Arial"/>
              <a:buNone/>
            </a:pPr>
            <a:r>
              <a:rPr lang="en" sz="2200" b="0" i="0" u="none" strike="noStrike" cap="none">
                <a:solidFill>
                  <a:schemeClr val="dk1"/>
                </a:solidFill>
                <a:latin typeface="Calibri"/>
                <a:ea typeface="Calibri"/>
                <a:cs typeface="Calibri"/>
                <a:sym typeface="Calibri"/>
              </a:rPr>
              <a:t>about new videos</a:t>
            </a:r>
            <a:endParaRPr sz="2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2500"/>
              <a:buFont typeface="Arial"/>
              <a:buNone/>
            </a:pPr>
            <a:r>
              <a:rPr lang="en" sz="1800" b="1" i="0" u="sng" strike="noStrike" cap="none">
                <a:solidFill>
                  <a:schemeClr val="hlink"/>
                </a:solidFill>
                <a:latin typeface="Calibri"/>
                <a:ea typeface="Calibri"/>
                <a:cs typeface="Calibri"/>
                <a:sym typeface="Calibri"/>
                <a:hlinkClick r:id="rId3"/>
              </a:rPr>
              <a:t>https://www.youtube.com/@lev-selector</a:t>
            </a:r>
            <a:r>
              <a:rPr lang="en" sz="1800" b="1" i="0" u="none" strike="noStrike" cap="none">
                <a:solidFill>
                  <a:schemeClr val="dk1"/>
                </a:solidFill>
                <a:latin typeface="Calibri"/>
                <a:ea typeface="Calibri"/>
                <a:cs typeface="Calibri"/>
                <a:sym typeface="Calibri"/>
              </a:rPr>
              <a:t> </a:t>
            </a:r>
            <a:endParaRPr sz="1800" b="1"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500"/>
              <a:buFont typeface="Arial"/>
              <a:buNone/>
            </a:pP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500"/>
              <a:buFont typeface="Arial"/>
              <a:buNone/>
            </a:pPr>
            <a:r>
              <a:rPr lang="en" sz="2200" b="0" i="0" u="none" strike="noStrike" cap="none">
                <a:solidFill>
                  <a:srgbClr val="000000"/>
                </a:solidFill>
                <a:latin typeface="Calibri"/>
                <a:ea typeface="Calibri"/>
                <a:cs typeface="Calibri"/>
                <a:sym typeface="Calibri"/>
              </a:rPr>
              <a:t>We post a video every Friday</a:t>
            </a: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500"/>
              <a:buFont typeface="Arial"/>
              <a:buNone/>
            </a:pPr>
            <a:r>
              <a:rPr lang="en" sz="2200" b="0" i="0" u="none" strike="noStrike" cap="none">
                <a:solidFill>
                  <a:srgbClr val="000000"/>
                </a:solidFill>
                <a:latin typeface="Calibri"/>
                <a:ea typeface="Calibri"/>
                <a:cs typeface="Calibri"/>
                <a:sym typeface="Calibri"/>
              </a:rPr>
              <a:t>It is usually 25-30 min long</a:t>
            </a:r>
            <a:endParaRPr sz="22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500"/>
              <a:buFont typeface="Arial"/>
              <a:buNone/>
            </a:pPr>
            <a:r>
              <a:rPr lang="en" sz="2200" b="0" i="0" u="none" strike="noStrike" cap="none">
                <a:solidFill>
                  <a:srgbClr val="000000"/>
                </a:solidFill>
                <a:latin typeface="Calibri"/>
                <a:ea typeface="Calibri"/>
                <a:cs typeface="Calibri"/>
                <a:sym typeface="Calibri"/>
              </a:rPr>
              <a:t>Links to slides are under the videos</a:t>
            </a:r>
            <a:endParaRPr sz="1800" b="1" i="0" u="none" strike="noStrike" cap="none">
              <a:solidFill>
                <a:srgbClr val="000000"/>
              </a:solidFill>
              <a:latin typeface="Calibri"/>
              <a:ea typeface="Calibri"/>
              <a:cs typeface="Calibri"/>
              <a:sym typeface="Calibri"/>
            </a:endParaRPr>
          </a:p>
        </p:txBody>
      </p:sp>
      <p:pic>
        <p:nvPicPr>
          <p:cNvPr id="106" name="Google Shape;106;p19"/>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255731" y="69440"/>
            <a:ext cx="3815399" cy="5005526"/>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p:nvPr/>
        </p:nvSpPr>
        <p:spPr>
          <a:xfrm>
            <a:off x="55075" y="52750"/>
            <a:ext cx="24387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i="0" u="none" strike="noStrike" cap="none">
                <a:solidFill>
                  <a:schemeClr val="dk1"/>
                </a:solidFill>
                <a:latin typeface="Calibri"/>
                <a:ea typeface="Calibri"/>
                <a:cs typeface="Calibri"/>
                <a:sym typeface="Calibri"/>
              </a:rPr>
              <a:t>Computex 2025</a:t>
            </a:r>
            <a:endParaRPr sz="2000" b="1" i="0" u="none" strike="noStrike" cap="none">
              <a:solidFill>
                <a:schemeClr val="dk1"/>
              </a:solidFill>
              <a:latin typeface="Calibri"/>
              <a:ea typeface="Calibri"/>
              <a:cs typeface="Calibri"/>
              <a:sym typeface="Calibri"/>
            </a:endParaRPr>
          </a:p>
        </p:txBody>
      </p:sp>
      <p:sp>
        <p:nvSpPr>
          <p:cNvPr id="112" name="Google Shape;112;p20"/>
          <p:cNvSpPr txBox="1"/>
          <p:nvPr/>
        </p:nvSpPr>
        <p:spPr>
          <a:xfrm>
            <a:off x="55075" y="591250"/>
            <a:ext cx="4453200" cy="13113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rgbClr val="FF0000"/>
              </a:buClr>
              <a:buSzPts val="900"/>
              <a:buFont typeface="Calibri"/>
              <a:buChar char="●"/>
            </a:pPr>
            <a:r>
              <a:rPr lang="en" sz="1200" b="1" i="0" u="none" strike="noStrike" cap="none">
                <a:solidFill>
                  <a:srgbClr val="FF0000"/>
                </a:solidFill>
                <a:latin typeface="Calibri"/>
                <a:ea typeface="Calibri"/>
                <a:cs typeface="Calibri"/>
                <a:sym typeface="Calibri"/>
              </a:rPr>
              <a:t>Computex 2025 Mon-Fri May 19-23</a:t>
            </a:r>
            <a:endParaRPr sz="1200" b="1" i="0" u="none" strike="noStrike" cap="none">
              <a:solidFill>
                <a:srgbClr val="FF0000"/>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one of the world’s largest technology trade shows, focusing primarily on computing, laptops, PC hardware, and the latest tech innovations. </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This year theme - "AI Next" - AI &amp; Robotics, Next-Gen Tech, and Future Mobility</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Venue: Taipei Nangang Exhibition Center in Taipei, Taiwan</a:t>
            </a:r>
            <a:endParaRPr sz="1200" b="0" i="0" u="none" strike="noStrike" cap="none">
              <a:solidFill>
                <a:schemeClr val="dk1"/>
              </a:solidFill>
              <a:latin typeface="Calibri"/>
              <a:ea typeface="Calibri"/>
              <a:cs typeface="Calibri"/>
              <a:sym typeface="Calibri"/>
            </a:endParaRPr>
          </a:p>
        </p:txBody>
      </p:sp>
      <p:pic>
        <p:nvPicPr>
          <p:cNvPr id="113" name="Google Shape;113;p2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5075" y="2077400"/>
            <a:ext cx="4453201" cy="2557110"/>
          </a:xfrm>
          <a:prstGeom prst="rect">
            <a:avLst/>
          </a:prstGeom>
          <a:noFill/>
          <a:ln w="9525" cap="flat" cmpd="sng">
            <a:solidFill>
              <a:srgbClr val="FF0000"/>
            </a:solidFill>
            <a:prstDash val="solid"/>
            <a:round/>
            <a:headEnd type="none" w="sm" len="sm"/>
            <a:tailEnd type="none" w="sm" len="sm"/>
          </a:ln>
        </p:spPr>
      </p:pic>
      <p:pic>
        <p:nvPicPr>
          <p:cNvPr id="114" name="Google Shape;114;p20"/>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544375" y="1323897"/>
            <a:ext cx="3452824" cy="1946952"/>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1"/>
          <p:cNvSpPr txBox="1"/>
          <p:nvPr/>
        </p:nvSpPr>
        <p:spPr>
          <a:xfrm>
            <a:off x="55075" y="52750"/>
            <a:ext cx="38571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i="0" u="none" strike="noStrike" cap="none">
                <a:solidFill>
                  <a:schemeClr val="dk1"/>
                </a:solidFill>
                <a:latin typeface="Calibri"/>
                <a:ea typeface="Calibri"/>
                <a:cs typeface="Calibri"/>
                <a:sym typeface="Calibri"/>
              </a:rPr>
              <a:t>Computex 2025 - continued</a:t>
            </a:r>
            <a:endParaRPr sz="2000" b="1" i="0" u="none" strike="noStrike" cap="none">
              <a:solidFill>
                <a:schemeClr val="dk1"/>
              </a:solidFill>
              <a:latin typeface="Calibri"/>
              <a:ea typeface="Calibri"/>
              <a:cs typeface="Calibri"/>
              <a:sym typeface="Calibri"/>
            </a:endParaRPr>
          </a:p>
        </p:txBody>
      </p:sp>
      <p:sp>
        <p:nvSpPr>
          <p:cNvPr id="120" name="Google Shape;120;p21"/>
          <p:cNvSpPr txBox="1"/>
          <p:nvPr/>
        </p:nvSpPr>
        <p:spPr>
          <a:xfrm>
            <a:off x="55075" y="438850"/>
            <a:ext cx="4453200" cy="22350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chemeClr val="dk1"/>
              </a:buClr>
              <a:buSzPts val="900"/>
              <a:buFont typeface="Calibri"/>
              <a:buChar char="●"/>
            </a:pPr>
            <a:r>
              <a:rPr lang="en" sz="1200" b="1" i="0" u="none" strike="noStrike" cap="none">
                <a:solidFill>
                  <a:srgbClr val="FF0000"/>
                </a:solidFill>
                <a:latin typeface="Calibri"/>
                <a:ea typeface="Calibri"/>
                <a:cs typeface="Calibri"/>
                <a:sym typeface="Calibri"/>
              </a:rPr>
              <a:t>Theme "AI Next"</a:t>
            </a:r>
            <a:r>
              <a:rPr lang="en" sz="1200" b="0" i="0" u="none" strike="noStrike" cap="none">
                <a:solidFill>
                  <a:schemeClr val="dk1"/>
                </a:solidFill>
                <a:latin typeface="Calibri"/>
                <a:ea typeface="Calibri"/>
                <a:cs typeface="Calibri"/>
                <a:sym typeface="Calibri"/>
              </a:rPr>
              <a:t>, 1,400 exhibitors from 34 countries</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May 19 Monday - dominated by AI, major announcements and keynotes from </a:t>
            </a:r>
            <a:r>
              <a:rPr lang="en" sz="1200" b="1" i="0" u="none" strike="noStrike" cap="none">
                <a:solidFill>
                  <a:srgbClr val="FF0000"/>
                </a:solidFill>
                <a:latin typeface="Calibri"/>
                <a:ea typeface="Calibri"/>
                <a:cs typeface="Calibri"/>
                <a:sym typeface="Calibri"/>
              </a:rPr>
              <a:t>Nvidia, Qualcomm</a:t>
            </a:r>
            <a:r>
              <a:rPr lang="en" sz="1200" b="0" i="0" u="none" strike="noStrike" cap="none">
                <a:solidFill>
                  <a:schemeClr val="dk1"/>
                </a:solidFill>
                <a:latin typeface="Calibri"/>
                <a:ea typeface="Calibri"/>
                <a:cs typeface="Calibri"/>
                <a:sym typeface="Calibri"/>
              </a:rPr>
              <a:t>, and others. </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1" i="0" u="none" strike="noStrike" cap="none">
                <a:solidFill>
                  <a:srgbClr val="FF0000"/>
                </a:solidFill>
                <a:latin typeface="Calibri"/>
                <a:ea typeface="Calibri"/>
                <a:cs typeface="Calibri"/>
                <a:sym typeface="Calibri"/>
              </a:rPr>
              <a:t>Nvidia’s CEO Jensen Huang keynote</a:t>
            </a:r>
            <a:r>
              <a:rPr lang="en" sz="1200" b="0" i="0" u="none" strike="noStrike" cap="none">
                <a:solidFill>
                  <a:schemeClr val="dk1"/>
                </a:solidFill>
                <a:latin typeface="Calibri"/>
                <a:ea typeface="Calibri"/>
                <a:cs typeface="Calibri"/>
                <a:sym typeface="Calibri"/>
              </a:rPr>
              <a:t> - AI's transformative power. </a:t>
            </a:r>
            <a:r>
              <a:rPr lang="en" sz="1200" b="1" i="0" u="none" strike="noStrike" cap="none">
                <a:solidFill>
                  <a:srgbClr val="3C78D8"/>
                </a:solidFill>
                <a:latin typeface="Calibri"/>
                <a:ea typeface="Calibri"/>
                <a:cs typeface="Calibri"/>
                <a:sym typeface="Calibri"/>
              </a:rPr>
              <a:t>Grace Blackwell NVL72 System</a:t>
            </a:r>
            <a:r>
              <a:rPr lang="en" sz="1200" b="0" i="0" u="none" strike="noStrike" cap="none">
                <a:solidFill>
                  <a:schemeClr val="dk1"/>
                </a:solidFill>
                <a:latin typeface="Calibri"/>
                <a:ea typeface="Calibri"/>
                <a:cs typeface="Calibri"/>
                <a:sym typeface="Calibri"/>
              </a:rPr>
              <a:t> (one giant GPU). Each rack delivers compute power equivalent to hundreds of traditional datacenters</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1" i="0" u="none" strike="noStrike" cap="none">
                <a:solidFill>
                  <a:srgbClr val="3C78D8"/>
                </a:solidFill>
                <a:latin typeface="Calibri"/>
                <a:ea typeface="Calibri"/>
                <a:cs typeface="Calibri"/>
                <a:sym typeface="Calibri"/>
              </a:rPr>
              <a:t>NVLink Fusion</a:t>
            </a:r>
            <a:r>
              <a:rPr lang="en" sz="1200" b="0" i="0" u="none" strike="noStrike" cap="none">
                <a:solidFill>
                  <a:schemeClr val="dk1"/>
                </a:solidFill>
                <a:latin typeface="Calibri"/>
                <a:ea typeface="Calibri"/>
                <a:cs typeface="Calibri"/>
                <a:sym typeface="Calibri"/>
              </a:rPr>
              <a:t> - mixed-vendor hardware integration at the rack scale</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Robotics - hardware and software, omniverse training</a:t>
            </a:r>
            <a:br>
              <a:rPr lang="en" sz="1200" b="0" i="0" u="none" strike="noStrike" cap="none">
                <a:solidFill>
                  <a:schemeClr val="dk1"/>
                </a:solidFill>
                <a:latin typeface="Calibri"/>
                <a:ea typeface="Calibri"/>
                <a:cs typeface="Calibri"/>
                <a:sym typeface="Calibri"/>
              </a:rPr>
            </a:br>
            <a:r>
              <a:rPr lang="en" sz="1200" b="0" i="0" u="sng" strike="noStrike" cap="none">
                <a:solidFill>
                  <a:schemeClr val="hlink"/>
                </a:solidFill>
                <a:latin typeface="Calibri"/>
                <a:ea typeface="Calibri"/>
                <a:cs typeface="Calibri"/>
                <a:sym typeface="Calibri"/>
                <a:hlinkClick r:id="rId3"/>
              </a:rPr>
              <a:t>https://www.youtube.com/watch?v=bYF76aV0XUw</a:t>
            </a:r>
            <a:r>
              <a:rPr lang="en"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Foxconn Partnership to build a massive AI supercomputer in Taiwan, featuring </a:t>
            </a:r>
            <a:r>
              <a:rPr lang="en" sz="1200" b="1" i="0" u="none" strike="noStrike" cap="none">
                <a:solidFill>
                  <a:srgbClr val="6AA84F"/>
                </a:solidFill>
                <a:latin typeface="Calibri"/>
                <a:ea typeface="Calibri"/>
                <a:cs typeface="Calibri"/>
                <a:sym typeface="Calibri"/>
              </a:rPr>
              <a:t>10,000 Blackwell GPUs</a:t>
            </a:r>
            <a:endParaRPr sz="1200" b="1" i="0" u="none" strike="noStrike" cap="none">
              <a:solidFill>
                <a:srgbClr val="6AA84F"/>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Software and Ecosystem</a:t>
            </a:r>
            <a:endParaRPr sz="1200" b="0" i="0" u="none" strike="noStrike" cap="none">
              <a:solidFill>
                <a:schemeClr val="dk1"/>
              </a:solidFill>
              <a:latin typeface="Calibri"/>
              <a:ea typeface="Calibri"/>
              <a:cs typeface="Calibri"/>
              <a:sym typeface="Calibri"/>
            </a:endParaRPr>
          </a:p>
        </p:txBody>
      </p:sp>
      <p:sp>
        <p:nvSpPr>
          <p:cNvPr id="121" name="Google Shape;121;p21"/>
          <p:cNvSpPr txBox="1"/>
          <p:nvPr/>
        </p:nvSpPr>
        <p:spPr>
          <a:xfrm>
            <a:off x="4619750" y="438850"/>
            <a:ext cx="4453200" cy="27891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Qualcomm’s CEO Cristiano Amon keynote - Arm-based Snapdragon X on-device AI capabilities, Hexagon NPUs</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Nearly every major company at Computex highlighted AI integration, from edge computing to robotics and industrial automation</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Samsung announced its 2025 OLED TVs will support Nvidia G-Sync and AMD FreeSync Premium Pro, plus an AI-powered Auto Game Mode</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MSI and Acer introduced 500 Hz QD-OLED monitors, leveraging AI for new features like presence detection to save power and extend panel life</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InnoVEX platform 450 startups and a strong emphasis on AI-driven entrepreneurship and cross-border collaboration</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According to Gartner, global spending on generative AI is projected to reach $644 billion in 2025; AI expected to become a standard feature in consumer electronics</a:t>
            </a:r>
            <a:endParaRPr sz="1200" b="0" i="0" u="none" strike="noStrike" cap="none">
              <a:solidFill>
                <a:schemeClr val="dk1"/>
              </a:solidFill>
              <a:latin typeface="Calibri"/>
              <a:ea typeface="Calibri"/>
              <a:cs typeface="Calibri"/>
              <a:sym typeface="Calibri"/>
            </a:endParaRPr>
          </a:p>
        </p:txBody>
      </p:sp>
      <p:pic>
        <p:nvPicPr>
          <p:cNvPr id="122" name="Google Shape;122;p2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55263" y="2950350"/>
            <a:ext cx="3452832" cy="1620200"/>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22"/>
          <p:cNvSpPr txBox="1"/>
          <p:nvPr/>
        </p:nvSpPr>
        <p:spPr>
          <a:xfrm>
            <a:off x="55075" y="52750"/>
            <a:ext cx="35244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i="0" u="none" strike="noStrike" cap="none">
                <a:solidFill>
                  <a:schemeClr val="dk1"/>
                </a:solidFill>
                <a:latin typeface="Calibri"/>
                <a:ea typeface="Calibri"/>
                <a:cs typeface="Calibri"/>
                <a:sym typeface="Calibri"/>
              </a:rPr>
              <a:t>Mistral Devstral Agentic Coding</a:t>
            </a:r>
            <a:endParaRPr sz="2000" b="1" i="0" u="none" strike="noStrike" cap="none">
              <a:solidFill>
                <a:schemeClr val="dk1"/>
              </a:solidFill>
              <a:latin typeface="Calibri"/>
              <a:ea typeface="Calibri"/>
              <a:cs typeface="Calibri"/>
              <a:sym typeface="Calibri"/>
            </a:endParaRPr>
          </a:p>
        </p:txBody>
      </p:sp>
      <p:sp>
        <p:nvSpPr>
          <p:cNvPr id="128" name="Google Shape;128;p22"/>
          <p:cNvSpPr txBox="1"/>
          <p:nvPr/>
        </p:nvSpPr>
        <p:spPr>
          <a:xfrm>
            <a:off x="55075" y="419625"/>
            <a:ext cx="4475700" cy="46362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rgbClr val="FF0000"/>
              </a:buClr>
              <a:buSzPts val="900"/>
              <a:buFont typeface="Calibri"/>
              <a:buChar char="●"/>
            </a:pPr>
            <a:r>
              <a:rPr lang="en" sz="1200" b="1" i="0" u="none" strike="noStrike" cap="none">
                <a:solidFill>
                  <a:srgbClr val="FF0000"/>
                </a:solidFill>
                <a:latin typeface="Calibri"/>
                <a:ea typeface="Calibri"/>
                <a:cs typeface="Calibri"/>
                <a:sym typeface="Calibri"/>
              </a:rPr>
              <a:t>Mistral Devstral - open source agentic coding model</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Research preview, Open Source (Apache 2.0 license), can be accessed via API or downloaded from platforms such as HuggingFace, Ollama, Kaggle, Unsloth, and LM Studio; It has 24B parameters, 128K context,  and can run on a single RTX 4090 GPU or a Mac with 32GB RAM</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1" i="0" u="none" strike="noStrike" cap="none">
                <a:solidFill>
                  <a:srgbClr val="FF0000"/>
                </a:solidFill>
                <a:latin typeface="Calibri"/>
                <a:ea typeface="Calibri"/>
                <a:cs typeface="Calibri"/>
                <a:sym typeface="Calibri"/>
              </a:rPr>
              <a:t>Devstral</a:t>
            </a:r>
            <a:r>
              <a:rPr lang="en" sz="1200" b="0" i="0" u="none" strike="noStrike" cap="none">
                <a:solidFill>
                  <a:schemeClr val="dk1"/>
                </a:solidFill>
                <a:latin typeface="Calibri"/>
                <a:ea typeface="Calibri"/>
                <a:cs typeface="Calibri"/>
                <a:sym typeface="Calibri"/>
              </a:rPr>
              <a:t> is developed by Mistral AI in collaboration with </a:t>
            </a:r>
            <a:r>
              <a:rPr lang="en" sz="1200" b="1" i="0" u="none" strike="noStrike" cap="none">
                <a:solidFill>
                  <a:srgbClr val="FF0000"/>
                </a:solidFill>
                <a:latin typeface="Calibri"/>
                <a:ea typeface="Calibri"/>
                <a:cs typeface="Calibri"/>
                <a:sym typeface="Calibri"/>
              </a:rPr>
              <a:t>All Hands AI</a:t>
            </a:r>
            <a:r>
              <a:rPr lang="en" sz="1200" b="0" i="0" u="none" strike="noStrike" cap="none">
                <a:solidFill>
                  <a:schemeClr val="dk1"/>
                </a:solidFill>
                <a:latin typeface="Calibri"/>
                <a:ea typeface="Calibri"/>
                <a:cs typeface="Calibri"/>
                <a:sym typeface="Calibri"/>
              </a:rPr>
              <a:t> specifically designed for complex software engineering tasks</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Unlike typical LLMs that excel at isolated coding tasks, </a:t>
            </a:r>
            <a:r>
              <a:rPr lang="en" sz="1200" b="1" i="0" u="none" strike="noStrike" cap="none">
                <a:solidFill>
                  <a:srgbClr val="FF0000"/>
                </a:solidFill>
                <a:latin typeface="Calibri"/>
                <a:ea typeface="Calibri"/>
                <a:cs typeface="Calibri"/>
                <a:sym typeface="Calibri"/>
              </a:rPr>
              <a:t>Devstral</a:t>
            </a:r>
            <a:r>
              <a:rPr lang="en" sz="1200" b="0" i="0" u="none" strike="noStrike" cap="none">
                <a:solidFill>
                  <a:schemeClr val="dk1"/>
                </a:solidFill>
                <a:latin typeface="Calibri"/>
                <a:ea typeface="Calibri"/>
                <a:cs typeface="Calibri"/>
                <a:sym typeface="Calibri"/>
              </a:rPr>
              <a:t> is trained to address real-world software development challenges, such as contextualizing code within large codebases, understanding relationships between components, and identifying subtle bugs</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Agentic Capabilities - </a:t>
            </a:r>
            <a:r>
              <a:rPr lang="en" sz="1200" b="1" i="0" u="none" strike="noStrike" cap="none">
                <a:solidFill>
                  <a:srgbClr val="FF0000"/>
                </a:solidFill>
                <a:latin typeface="Calibri"/>
                <a:ea typeface="Calibri"/>
                <a:cs typeface="Calibri"/>
                <a:sym typeface="Calibri"/>
              </a:rPr>
              <a:t>Devstral</a:t>
            </a:r>
            <a:r>
              <a:rPr lang="en" sz="1200" b="0" i="0" u="none" strike="noStrike" cap="none">
                <a:solidFill>
                  <a:schemeClr val="dk1"/>
                </a:solidFill>
                <a:latin typeface="Calibri"/>
                <a:ea typeface="Calibri"/>
                <a:cs typeface="Calibri"/>
                <a:sym typeface="Calibri"/>
              </a:rPr>
              <a:t> can autonomously interact with codebases, solve real GitHub issues, and operate within coding agent frameworks like OpenHands and SWE-Agent</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1" i="0" u="none" strike="noStrike" cap="none">
                <a:solidFill>
                  <a:srgbClr val="FF0000"/>
                </a:solidFill>
                <a:latin typeface="Calibri"/>
                <a:ea typeface="Calibri"/>
                <a:cs typeface="Calibri"/>
                <a:sym typeface="Calibri"/>
              </a:rPr>
              <a:t>Devstral</a:t>
            </a:r>
            <a:r>
              <a:rPr lang="en" sz="1200" b="0" i="0" u="none" strike="noStrike" cap="none">
                <a:solidFill>
                  <a:schemeClr val="dk1"/>
                </a:solidFill>
                <a:latin typeface="Calibri"/>
                <a:ea typeface="Calibri"/>
                <a:cs typeface="Calibri"/>
                <a:sym typeface="Calibri"/>
              </a:rPr>
              <a:t> achieves a score of 46.8% on SWE-Bench Verified benchmark (a dataset of 500 real-world GitHub issues) outperforming all prior open-source models by over 6 percentage points. It also surpasses much larger models such as Deepseek-V3-0324 (671B) and Qwen3 232B-A22B, and even beats some closed-source models like GPT-4.1-mini by more than 20%</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You can fine-tune </a:t>
            </a:r>
            <a:r>
              <a:rPr lang="en" sz="1200" b="1" i="0" u="none" strike="noStrike" cap="none">
                <a:solidFill>
                  <a:srgbClr val="FF0000"/>
                </a:solidFill>
                <a:latin typeface="Calibri"/>
                <a:ea typeface="Calibri"/>
                <a:cs typeface="Calibri"/>
                <a:sym typeface="Calibri"/>
              </a:rPr>
              <a:t>Devstral</a:t>
            </a:r>
            <a:r>
              <a:rPr lang="en" sz="1200" b="0" i="0" u="none" strike="noStrike" cap="none">
                <a:solidFill>
                  <a:schemeClr val="dk1"/>
                </a:solidFill>
                <a:latin typeface="Calibri"/>
                <a:ea typeface="Calibri"/>
                <a:cs typeface="Calibri"/>
                <a:sym typeface="Calibri"/>
              </a:rPr>
              <a:t> on private codebases or further customize its capabilities through continued pre-training or distillation</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In API </a:t>
            </a:r>
            <a:r>
              <a:rPr lang="en" sz="1200" b="1" i="0" u="none" strike="noStrike" cap="none">
                <a:solidFill>
                  <a:srgbClr val="FF0000"/>
                </a:solidFill>
                <a:latin typeface="Calibri"/>
                <a:ea typeface="Calibri"/>
                <a:cs typeface="Calibri"/>
                <a:sym typeface="Calibri"/>
              </a:rPr>
              <a:t>Devstral</a:t>
            </a:r>
            <a:r>
              <a:rPr lang="en" sz="1200" b="0" i="0" u="none" strike="noStrike" cap="none">
                <a:solidFill>
                  <a:schemeClr val="dk1"/>
                </a:solidFill>
                <a:latin typeface="Calibri"/>
                <a:ea typeface="Calibri"/>
                <a:cs typeface="Calibri"/>
                <a:sym typeface="Calibri"/>
              </a:rPr>
              <a:t> is available as "</a:t>
            </a:r>
            <a:r>
              <a:rPr lang="en" sz="1200" b="1" i="0" u="none" strike="noStrike" cap="none">
                <a:solidFill>
                  <a:srgbClr val="FF0000"/>
                </a:solidFill>
                <a:latin typeface="Calibri"/>
                <a:ea typeface="Calibri"/>
                <a:cs typeface="Calibri"/>
                <a:sym typeface="Calibri"/>
              </a:rPr>
              <a:t>devstral-small-2505</a:t>
            </a:r>
            <a:r>
              <a:rPr lang="en" sz="1200" b="0" i="0" u="none" strike="noStrike" cap="none">
                <a:solidFill>
                  <a:schemeClr val="dk1"/>
                </a:solidFill>
                <a:latin typeface="Calibri"/>
                <a:ea typeface="Calibri"/>
                <a:cs typeface="Calibri"/>
                <a:sym typeface="Calibri"/>
              </a:rPr>
              <a:t>" at the same price as Mistral Small 3.1: $0.1 per million input tokens and $0.3 per million output tokens</a:t>
            </a:r>
            <a:endParaRPr sz="1200" b="0" i="0" u="none" strike="noStrike" cap="none">
              <a:solidFill>
                <a:schemeClr val="dk1"/>
              </a:solidFill>
              <a:latin typeface="Calibri"/>
              <a:ea typeface="Calibri"/>
              <a:cs typeface="Calibri"/>
              <a:sym typeface="Calibri"/>
            </a:endParaRPr>
          </a:p>
        </p:txBody>
      </p:sp>
      <p:pic>
        <p:nvPicPr>
          <p:cNvPr id="129" name="Google Shape;129;p2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766825" y="88550"/>
            <a:ext cx="4308424" cy="2375019"/>
          </a:xfrm>
          <a:prstGeom prst="rect">
            <a:avLst/>
          </a:prstGeom>
          <a:noFill/>
          <a:ln w="9525" cap="flat" cmpd="sng">
            <a:solidFill>
              <a:srgbClr val="FF0000"/>
            </a:solidFill>
            <a:prstDash val="solid"/>
            <a:round/>
            <a:headEnd type="none" w="sm" len="sm"/>
            <a:tailEnd type="none" w="sm" len="sm"/>
          </a:ln>
        </p:spPr>
      </p:pic>
      <p:sp>
        <p:nvSpPr>
          <p:cNvPr id="130" name="Google Shape;130;p22"/>
          <p:cNvSpPr txBox="1"/>
          <p:nvPr/>
        </p:nvSpPr>
        <p:spPr>
          <a:xfrm>
            <a:off x="4766825" y="2692175"/>
            <a:ext cx="4308300" cy="20502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Note: </a:t>
            </a:r>
            <a:r>
              <a:rPr lang="en" sz="1200" b="1" i="0" u="none" strike="noStrike" cap="none">
                <a:solidFill>
                  <a:srgbClr val="FF0000"/>
                </a:solidFill>
                <a:latin typeface="Calibri"/>
                <a:ea typeface="Calibri"/>
                <a:cs typeface="Calibri"/>
                <a:sym typeface="Calibri"/>
              </a:rPr>
              <a:t>All Hands AI </a:t>
            </a:r>
            <a:r>
              <a:rPr lang="en" sz="1200" b="0" i="0" u="none" strike="noStrike" cap="none">
                <a:solidFill>
                  <a:schemeClr val="dk1"/>
                </a:solidFill>
                <a:latin typeface="Calibri"/>
                <a:ea typeface="Calibri"/>
                <a:cs typeface="Calibri"/>
                <a:sym typeface="Calibri"/>
              </a:rPr>
              <a:t>has a very good coding model "</a:t>
            </a:r>
            <a:r>
              <a:rPr lang="en" sz="1200" b="1" i="0" u="none" strike="noStrike" cap="none">
                <a:solidFill>
                  <a:srgbClr val="3C78D8"/>
                </a:solidFill>
                <a:latin typeface="Calibri"/>
                <a:ea typeface="Calibri"/>
                <a:cs typeface="Calibri"/>
                <a:sym typeface="Calibri"/>
              </a:rPr>
              <a:t>OpenHands</a:t>
            </a:r>
            <a:r>
              <a:rPr lang="en" sz="1200" b="0" i="0" u="none" strike="noStrike" cap="none">
                <a:solidFill>
                  <a:schemeClr val="dk1"/>
                </a:solidFill>
                <a:latin typeface="Calibri"/>
                <a:ea typeface="Calibri"/>
                <a:cs typeface="Calibri"/>
                <a:sym typeface="Calibri"/>
              </a:rPr>
              <a:t>" developed on top of Qwen-2.5-32B. </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1" i="0" u="none" strike="noStrike" cap="none">
                <a:solidFill>
                  <a:srgbClr val="FF0000"/>
                </a:solidFill>
                <a:latin typeface="Calibri"/>
                <a:ea typeface="Calibri"/>
                <a:cs typeface="Calibri"/>
                <a:sym typeface="Calibri"/>
              </a:rPr>
              <a:t>Devstral</a:t>
            </a:r>
            <a:r>
              <a:rPr lang="en" sz="1200" b="0" i="0" u="none" strike="noStrike" cap="none">
                <a:solidFill>
                  <a:schemeClr val="dk1"/>
                </a:solidFill>
                <a:latin typeface="Calibri"/>
                <a:ea typeface="Calibri"/>
                <a:cs typeface="Calibri"/>
                <a:sym typeface="Calibri"/>
              </a:rPr>
              <a:t> is not an upgrade built directly on top of the </a:t>
            </a:r>
            <a:r>
              <a:rPr lang="en" sz="1200" b="1" i="0" u="none" strike="noStrike" cap="none">
                <a:solidFill>
                  <a:srgbClr val="3C78D8"/>
                </a:solidFill>
                <a:latin typeface="Calibri"/>
                <a:ea typeface="Calibri"/>
                <a:cs typeface="Calibri"/>
                <a:sym typeface="Calibri"/>
              </a:rPr>
              <a:t>OpenHands</a:t>
            </a:r>
            <a:r>
              <a:rPr lang="en" sz="1200" b="0" i="0" u="none" strike="noStrike" cap="none">
                <a:solidFill>
                  <a:schemeClr val="dk1"/>
                </a:solidFill>
                <a:latin typeface="Calibri"/>
                <a:ea typeface="Calibri"/>
                <a:cs typeface="Calibri"/>
                <a:sym typeface="Calibri"/>
              </a:rPr>
              <a:t>. </a:t>
            </a:r>
            <a:r>
              <a:rPr lang="en" sz="1200" b="1" i="0" u="none" strike="noStrike" cap="none">
                <a:solidFill>
                  <a:srgbClr val="FF0000"/>
                </a:solidFill>
                <a:latin typeface="Calibri"/>
                <a:ea typeface="Calibri"/>
                <a:cs typeface="Calibri"/>
                <a:sym typeface="Calibri"/>
              </a:rPr>
              <a:t>Devstral</a:t>
            </a:r>
            <a:r>
              <a:rPr lang="en" sz="1200" b="0" i="0" u="none" strike="noStrike" cap="none">
                <a:solidFill>
                  <a:schemeClr val="dk1"/>
                </a:solidFill>
                <a:latin typeface="Calibri"/>
                <a:ea typeface="Calibri"/>
                <a:cs typeface="Calibri"/>
                <a:sym typeface="Calibri"/>
              </a:rPr>
              <a:t> is fine-tuned from </a:t>
            </a:r>
            <a:r>
              <a:rPr lang="en" sz="1200" b="1" i="0" u="none" strike="noStrike" cap="none">
                <a:solidFill>
                  <a:srgbClr val="FF0000"/>
                </a:solidFill>
                <a:latin typeface="Calibri"/>
                <a:ea typeface="Calibri"/>
                <a:cs typeface="Calibri"/>
                <a:sym typeface="Calibri"/>
              </a:rPr>
              <a:t>Mistral Small 3.1</a:t>
            </a:r>
            <a:r>
              <a:rPr lang="en" sz="1200" b="0" i="0" u="none" strike="noStrike" cap="none">
                <a:solidFill>
                  <a:schemeClr val="dk1"/>
                </a:solidFill>
                <a:latin typeface="Calibri"/>
                <a:ea typeface="Calibri"/>
                <a:cs typeface="Calibri"/>
                <a:sym typeface="Calibri"/>
              </a:rPr>
              <a:t> (not Qwen 32B), and was developed in partnership between Mistral AI and All Hands AI. It features a 24B parameter architecture, a 128k token context window, and is optimized for agentic coding tasks and integration with frameworks like </a:t>
            </a:r>
            <a:r>
              <a:rPr lang="en" sz="1200" b="1" i="0" u="none" strike="noStrike" cap="none">
                <a:solidFill>
                  <a:srgbClr val="3C78D8"/>
                </a:solidFill>
                <a:latin typeface="Calibri"/>
                <a:ea typeface="Calibri"/>
                <a:cs typeface="Calibri"/>
                <a:sym typeface="Calibri"/>
              </a:rPr>
              <a:t>OpenHands</a:t>
            </a:r>
            <a:r>
              <a:rPr lang="en" sz="1200" b="0" i="0" u="none" strike="noStrike" cap="none">
                <a:solidFill>
                  <a:schemeClr val="dk1"/>
                </a:solidFill>
                <a:latin typeface="Calibri"/>
                <a:ea typeface="Calibri"/>
                <a:cs typeface="Calibri"/>
                <a:sym typeface="Calibri"/>
              </a:rPr>
              <a:t>;</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Both models are evaluated using the </a:t>
            </a:r>
            <a:r>
              <a:rPr lang="en" sz="1200" b="1" i="0" u="none" strike="noStrike" cap="none">
                <a:solidFill>
                  <a:srgbClr val="3C78D8"/>
                </a:solidFill>
                <a:latin typeface="Calibri"/>
                <a:ea typeface="Calibri"/>
                <a:cs typeface="Calibri"/>
                <a:sym typeface="Calibri"/>
              </a:rPr>
              <a:t>OpenHands</a:t>
            </a:r>
            <a:r>
              <a:rPr lang="en" sz="1200" b="0" i="0" u="none" strike="noStrike" cap="none">
                <a:solidFill>
                  <a:schemeClr val="dk1"/>
                </a:solidFill>
                <a:latin typeface="Calibri"/>
                <a:ea typeface="Calibri"/>
                <a:cs typeface="Calibri"/>
                <a:sym typeface="Calibri"/>
              </a:rPr>
              <a:t> scaffold, and </a:t>
            </a:r>
            <a:r>
              <a:rPr lang="en" sz="1200" b="1" i="0" u="none" strike="noStrike" cap="none">
                <a:solidFill>
                  <a:srgbClr val="FF0000"/>
                </a:solidFill>
                <a:latin typeface="Calibri"/>
                <a:ea typeface="Calibri"/>
                <a:cs typeface="Calibri"/>
                <a:sym typeface="Calibri"/>
              </a:rPr>
              <a:t>Devstral</a:t>
            </a:r>
            <a:r>
              <a:rPr lang="en" sz="1200" b="0" i="0" u="none" strike="noStrike" cap="none">
                <a:solidFill>
                  <a:schemeClr val="dk1"/>
                </a:solidFill>
                <a:latin typeface="Calibri"/>
                <a:ea typeface="Calibri"/>
                <a:cs typeface="Calibri"/>
                <a:sym typeface="Calibri"/>
              </a:rPr>
              <a:t> significantly outperforms </a:t>
            </a:r>
            <a:r>
              <a:rPr lang="en" sz="1200" b="1" i="0" u="none" strike="noStrike" cap="none">
                <a:solidFill>
                  <a:srgbClr val="3C78D8"/>
                </a:solidFill>
                <a:latin typeface="Calibri"/>
                <a:ea typeface="Calibri"/>
                <a:cs typeface="Calibri"/>
                <a:sym typeface="Calibri"/>
              </a:rPr>
              <a:t>OpenHands</a:t>
            </a:r>
            <a:r>
              <a:rPr lang="en" sz="1200" b="0" i="0" u="none" strike="noStrike" cap="none">
                <a:solidFill>
                  <a:schemeClr val="dk1"/>
                </a:solidFill>
                <a:latin typeface="Calibri"/>
                <a:ea typeface="Calibri"/>
                <a:cs typeface="Calibri"/>
                <a:sym typeface="Calibri"/>
              </a:rPr>
              <a:t> LM and other models on benchmarks like SWE-Bench Verified</a:t>
            </a:r>
            <a:endParaRPr sz="1200" b="0" i="0" u="none" strike="noStrike" cap="non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3"/>
          <p:cNvSpPr txBox="1"/>
          <p:nvPr/>
        </p:nvSpPr>
        <p:spPr>
          <a:xfrm>
            <a:off x="55075" y="52750"/>
            <a:ext cx="5105400" cy="326400"/>
          </a:xfrm>
          <a:prstGeom prst="rect">
            <a:avLst/>
          </a:prstGeom>
          <a:noFill/>
          <a:ln>
            <a:noFill/>
          </a:ln>
        </p:spPr>
        <p:txBody>
          <a:bodyPr spcFirstLastPara="1" wrap="square" lIns="9125" tIns="9125" rIns="9125" bIns="9125" anchor="t" anchorCtr="0">
            <a:spAutoFit/>
          </a:bodyPr>
          <a:lstStyle/>
          <a:p>
            <a:pPr marL="0" marR="0" lvl="0" indent="0" algn="l" rtl="0">
              <a:lnSpc>
                <a:spcPct val="100000"/>
              </a:lnSpc>
              <a:spcBef>
                <a:spcPts val="0"/>
              </a:spcBef>
              <a:spcAft>
                <a:spcPts val="0"/>
              </a:spcAft>
              <a:buClr>
                <a:schemeClr val="dk1"/>
              </a:buClr>
              <a:buSzPts val="1100"/>
              <a:buFont typeface="Arial"/>
              <a:buNone/>
            </a:pPr>
            <a:r>
              <a:rPr lang="en" sz="2000" b="1" i="0" u="none" strike="noStrike" cap="none">
                <a:solidFill>
                  <a:schemeClr val="dk1"/>
                </a:solidFill>
                <a:latin typeface="Calibri"/>
                <a:ea typeface="Calibri"/>
                <a:cs typeface="Calibri"/>
                <a:sym typeface="Calibri"/>
              </a:rPr>
              <a:t>AI Updates - 1</a:t>
            </a:r>
            <a:endParaRPr sz="2000" b="1" i="0" u="none" strike="noStrike" cap="none">
              <a:solidFill>
                <a:schemeClr val="dk1"/>
              </a:solidFill>
              <a:latin typeface="Calibri"/>
              <a:ea typeface="Calibri"/>
              <a:cs typeface="Calibri"/>
              <a:sym typeface="Calibri"/>
            </a:endParaRPr>
          </a:p>
        </p:txBody>
      </p:sp>
      <p:sp>
        <p:nvSpPr>
          <p:cNvPr id="136" name="Google Shape;136;p23"/>
          <p:cNvSpPr txBox="1"/>
          <p:nvPr/>
        </p:nvSpPr>
        <p:spPr>
          <a:xfrm>
            <a:off x="55075" y="595525"/>
            <a:ext cx="4475700" cy="14499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rgbClr val="FF0000"/>
              </a:buClr>
              <a:buSzPts val="900"/>
              <a:buFont typeface="Calibri"/>
              <a:buChar char="●"/>
            </a:pPr>
            <a:r>
              <a:rPr lang="en" sz="1200" b="1" i="0" u="none" strike="noStrike" cap="none">
                <a:solidFill>
                  <a:srgbClr val="FF0000"/>
                </a:solidFill>
                <a:latin typeface="Calibri"/>
                <a:ea typeface="Calibri"/>
                <a:cs typeface="Calibri"/>
                <a:sym typeface="Calibri"/>
              </a:rPr>
              <a:t>Nvidia EoRA - improve compressed models</a:t>
            </a:r>
            <a:endParaRPr sz="1200" b="1" i="0" u="none" strike="noStrike" cap="none">
              <a:solidFill>
                <a:srgbClr val="FF0000"/>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EoRA = Eigenspace Low-Rank Approximation</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EoRA is designed to be used as a helper technique when compressing models, for example quantization to 4 bits</a:t>
            </a:r>
            <a:endParaRPr sz="900" b="0" i="0" u="none" strike="noStrike" cap="none">
              <a:solidFill>
                <a:schemeClr val="dk1"/>
              </a:solidFill>
              <a:latin typeface="Calibri"/>
              <a:ea typeface="Calibri"/>
              <a:cs typeface="Calibri"/>
              <a:sym typeface="Calibri"/>
            </a:endParaRPr>
          </a:p>
          <a:p>
            <a:pPr marL="171450" marR="0" lvl="0" indent="-95250" algn="l" rtl="0">
              <a:lnSpc>
                <a:spcPct val="100000"/>
              </a:lnSpc>
              <a:spcBef>
                <a:spcPts val="0"/>
              </a:spcBef>
              <a:spcAft>
                <a:spcPts val="0"/>
              </a:spcAft>
              <a:buClr>
                <a:schemeClr val="dk1"/>
              </a:buClr>
              <a:buSzPts val="600"/>
              <a:buFont typeface="Calibri"/>
              <a:buChar char="●"/>
            </a:pPr>
            <a:r>
              <a:rPr lang="en" sz="900" b="0" i="0" u="sng" strike="noStrike" cap="none">
                <a:solidFill>
                  <a:schemeClr val="hlink"/>
                </a:solidFill>
                <a:latin typeface="Calibri"/>
                <a:ea typeface="Calibri"/>
                <a:cs typeface="Calibri"/>
                <a:sym typeface="Calibri"/>
                <a:hlinkClick r:id="rId3"/>
              </a:rPr>
              <a:t>https://arxiv.org/abs/2410.21271</a:t>
            </a:r>
            <a:r>
              <a:rPr lang="en" sz="900" b="0" i="0" u="none" strike="noStrike" cap="none">
                <a:solidFill>
                  <a:schemeClr val="dk1"/>
                </a:solidFill>
                <a:latin typeface="Calibri"/>
                <a:ea typeface="Calibri"/>
                <a:cs typeface="Calibri"/>
                <a:sym typeface="Calibri"/>
              </a:rPr>
              <a:t> - paper</a:t>
            </a:r>
            <a:endParaRPr sz="9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900" b="0" i="0" u="sng" strike="noStrike" cap="none">
                <a:solidFill>
                  <a:schemeClr val="hlink"/>
                </a:solidFill>
                <a:latin typeface="Calibri"/>
                <a:ea typeface="Calibri"/>
                <a:cs typeface="Calibri"/>
                <a:sym typeface="Calibri"/>
                <a:hlinkClick r:id="rId4"/>
              </a:rPr>
              <a:t>https://towardsdatascience.com/boost-2-bit-llm-accuracy-with-eora/</a:t>
            </a:r>
            <a:r>
              <a:rPr lang="en"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171450" marR="0" lvl="0" indent="-133350" algn="l" rtl="0">
              <a:lnSpc>
                <a:spcPct val="100000"/>
              </a:lnSpc>
              <a:spcBef>
                <a:spcPts val="0"/>
              </a:spcBef>
              <a:spcAft>
                <a:spcPts val="0"/>
              </a:spcAft>
              <a:buClr>
                <a:schemeClr val="dk1"/>
              </a:buClr>
              <a:buSzPts val="1200"/>
              <a:buFont typeface="Calibri"/>
              <a:buChar char="●"/>
            </a:pPr>
            <a:r>
              <a:rPr lang="en" sz="1200" b="0" i="0" u="none" strike="noStrike" cap="none">
                <a:solidFill>
                  <a:schemeClr val="dk1"/>
                </a:solidFill>
                <a:latin typeface="Calibri"/>
                <a:ea typeface="Calibri"/>
                <a:cs typeface="Calibri"/>
                <a:sym typeface="Calibri"/>
              </a:rPr>
              <a:t>In practice, one can apply EoRA as compensation after quantization or pruning</a:t>
            </a:r>
            <a:endParaRPr sz="1200" b="0" i="0" u="none" strike="noStrike" cap="none">
              <a:solidFill>
                <a:schemeClr val="dk1"/>
              </a:solidFill>
              <a:latin typeface="Calibri"/>
              <a:ea typeface="Calibri"/>
              <a:cs typeface="Calibri"/>
              <a:sym typeface="Calibri"/>
            </a:endParaRPr>
          </a:p>
        </p:txBody>
      </p:sp>
      <p:pic>
        <p:nvPicPr>
          <p:cNvPr id="137" name="Google Shape;137;p23"/>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650625" y="780325"/>
            <a:ext cx="1897651" cy="1265101"/>
          </a:xfrm>
          <a:prstGeom prst="rect">
            <a:avLst/>
          </a:prstGeom>
          <a:noFill/>
          <a:ln w="9525" cap="flat" cmpd="sng">
            <a:solidFill>
              <a:srgbClr val="FF0000"/>
            </a:solidFill>
            <a:prstDash val="solid"/>
            <a:round/>
            <a:headEnd type="none" w="sm" len="sm"/>
            <a:tailEnd type="none" w="sm" len="sm"/>
          </a:ln>
        </p:spPr>
      </p:pic>
      <p:sp>
        <p:nvSpPr>
          <p:cNvPr id="138" name="Google Shape;138;p23"/>
          <p:cNvSpPr txBox="1"/>
          <p:nvPr/>
        </p:nvSpPr>
        <p:spPr>
          <a:xfrm>
            <a:off x="55075" y="2304325"/>
            <a:ext cx="4475700" cy="2050200"/>
          </a:xfrm>
          <a:prstGeom prst="rect">
            <a:avLst/>
          </a:prstGeom>
          <a:solidFill>
            <a:srgbClr val="FFF2CC"/>
          </a:solidFill>
          <a:ln w="9525" cap="flat" cmpd="sng">
            <a:solidFill>
              <a:srgbClr val="FF0000"/>
            </a:solidFill>
            <a:prstDash val="solid"/>
            <a:round/>
            <a:headEnd type="none" w="sm" len="sm"/>
            <a:tailEnd type="none" w="sm" len="sm"/>
          </a:ln>
        </p:spPr>
        <p:txBody>
          <a:bodyPr spcFirstLastPara="1" wrap="square" lIns="9125" tIns="9125" rIns="9125" bIns="9125" anchor="t" anchorCtr="0">
            <a:spAutoFit/>
          </a:bodyPr>
          <a:lstStyle/>
          <a:p>
            <a:pPr marL="171450" marR="0" lvl="0" indent="-114300" algn="l" rtl="0">
              <a:lnSpc>
                <a:spcPct val="100000"/>
              </a:lnSpc>
              <a:spcBef>
                <a:spcPts val="0"/>
              </a:spcBef>
              <a:spcAft>
                <a:spcPts val="0"/>
              </a:spcAft>
              <a:buClr>
                <a:srgbClr val="FF0000"/>
              </a:buClr>
              <a:buSzPts val="900"/>
              <a:buFont typeface="Calibri"/>
              <a:buChar char="●"/>
            </a:pPr>
            <a:r>
              <a:rPr lang="en" sz="1200" b="1" i="0" u="none" strike="noStrike" cap="none">
                <a:solidFill>
                  <a:srgbClr val="FF0000"/>
                </a:solidFill>
                <a:latin typeface="Calibri"/>
                <a:ea typeface="Calibri"/>
                <a:cs typeface="Calibri"/>
                <a:sym typeface="Calibri"/>
              </a:rPr>
              <a:t>ARI = Advanced Research &amp; Insights - from You.com</a:t>
            </a:r>
            <a:endParaRPr sz="1200" b="1" i="0" u="none" strike="noStrike" cap="none">
              <a:solidFill>
                <a:srgbClr val="FF0000"/>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Professional-grade AI research agent developed by </a:t>
            </a:r>
            <a:r>
              <a:rPr lang="en" sz="1200" b="0" i="0" u="sng" strike="noStrike" cap="none">
                <a:solidFill>
                  <a:schemeClr val="hlink"/>
                </a:solidFill>
                <a:latin typeface="Calibri"/>
                <a:ea typeface="Calibri"/>
                <a:cs typeface="Calibri"/>
                <a:sym typeface="Calibri"/>
                <a:hlinkClick r:id="rId6"/>
              </a:rPr>
              <a:t>you.com</a:t>
            </a:r>
            <a:r>
              <a:rPr lang="en" sz="1200" b="0" i="0" u="none" strike="noStrike" cap="none">
                <a:solidFill>
                  <a:schemeClr val="dk1"/>
                </a:solidFill>
                <a:latin typeface="Calibri"/>
                <a:ea typeface="Calibri"/>
                <a:cs typeface="Calibri"/>
                <a:sym typeface="Calibri"/>
              </a:rPr>
              <a:t> </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Processes 400+ Sources Simultaneously, uses Chain-of-Thought Reasoning, Real-Time Verification, Interactive Visualizations (charts, graphs), connect to internal data sources (SharePoint, Google Drive, OneDrive), supports collaboration - review, edit, and refine research plans and objectives</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ARI outperforms OpenAI on multiple benchmarks</a:t>
            </a:r>
            <a:endParaRPr sz="1200" b="0" i="0" u="none" strike="noStrike" cap="none">
              <a:solidFill>
                <a:schemeClr val="dk1"/>
              </a:solidFill>
              <a:latin typeface="Calibri"/>
              <a:ea typeface="Calibri"/>
              <a:cs typeface="Calibri"/>
              <a:sym typeface="Calibri"/>
            </a:endParaRPr>
          </a:p>
          <a:p>
            <a:pPr marL="171450" marR="0" lvl="0" indent="-114300" algn="l" rtl="0">
              <a:lnSpc>
                <a:spcPct val="100000"/>
              </a:lnSpc>
              <a:spcBef>
                <a:spcPts val="0"/>
              </a:spcBef>
              <a:spcAft>
                <a:spcPts val="0"/>
              </a:spcAft>
              <a:buClr>
                <a:schemeClr val="dk1"/>
              </a:buClr>
              <a:buSzPts val="900"/>
              <a:buFont typeface="Calibri"/>
              <a:buChar char="●"/>
            </a:pPr>
            <a:r>
              <a:rPr lang="en" sz="1200" b="0" i="0" u="none" strike="noStrike" cap="none">
                <a:solidFill>
                  <a:schemeClr val="dk1"/>
                </a:solidFill>
                <a:latin typeface="Calibri"/>
                <a:ea typeface="Calibri"/>
                <a:cs typeface="Calibri"/>
                <a:sym typeface="Calibri"/>
              </a:rPr>
              <a:t>ARI saves time and reduces costs. Tasks that once took days or weeks (such as due diligence, market analysis, or clinical research) can now be completed in minutes</a:t>
            </a:r>
            <a:endParaRPr sz="1200" b="0" i="0" u="none" strike="noStrike" cap="none">
              <a:solidFill>
                <a:schemeClr val="dk1"/>
              </a:solidFill>
              <a:latin typeface="Calibri"/>
              <a:ea typeface="Calibri"/>
              <a:cs typeface="Calibri"/>
              <a:sym typeface="Calibri"/>
            </a:endParaRPr>
          </a:p>
        </p:txBody>
      </p:sp>
      <p:pic>
        <p:nvPicPr>
          <p:cNvPr id="139" name="Google Shape;139;p23"/>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4650625" y="2304325"/>
            <a:ext cx="3657118" cy="2050201"/>
          </a:xfrm>
          <a:prstGeom prst="rect">
            <a:avLst/>
          </a:prstGeom>
          <a:noFill/>
          <a:ln w="9525" cap="flat" cmpd="sng">
            <a:solidFill>
              <a:srgbClr val="FF0000"/>
            </a:solidFill>
            <a:prstDash val="solid"/>
            <a:round/>
            <a:headEnd type="none" w="sm" len="sm"/>
            <a:tailEnd type="none" w="sm" len="sm"/>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4956</Words>
  <Application>Microsoft Macintosh PowerPoint</Application>
  <PresentationFormat>On-screen Show (16:9)</PresentationFormat>
  <Paragraphs>384</Paragraphs>
  <Slides>26</Slides>
  <Notes>26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Roboto Mono</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Lev Selector</cp:lastModifiedBy>
  <cp:revision>1</cp:revision>
  <dcterms:modified xsi:type="dcterms:W3CDTF">2025-05-23T17:49:00Z</dcterms:modified>
</cp:coreProperties>
</file>